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1425" r:id="rId4"/>
    <p:sldId id="1429" r:id="rId5"/>
    <p:sldId id="1433" r:id="rId6"/>
    <p:sldId id="1430" r:id="rId7"/>
    <p:sldId id="1416" r:id="rId8"/>
    <p:sldId id="1431" r:id="rId9"/>
    <p:sldId id="1414" r:id="rId10"/>
    <p:sldId id="1434" r:id="rId11"/>
    <p:sldId id="264" r:id="rId12"/>
    <p:sldId id="1419" r:id="rId13"/>
    <p:sldId id="1435" r:id="rId14"/>
    <p:sldId id="1436" r:id="rId15"/>
    <p:sldId id="142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.Tu" initials="O" lastIdx="1" clrIdx="0">
    <p:extLst>
      <p:ext uri="{19B8F6BF-5375-455C-9EA6-DF929625EA0E}">
        <p15:presenceInfo xmlns:p15="http://schemas.microsoft.com/office/powerpoint/2012/main" userId="O.Tu" providerId="None"/>
      </p:ext>
    </p:extLst>
  </p:cmAuthor>
  <p:cmAuthor id="2" name="Wiborg, Anne" initials="WA" lastIdx="12" clrIdx="1">
    <p:extLst>
      <p:ext uri="{19B8F6BF-5375-455C-9EA6-DF929625EA0E}">
        <p15:presenceInfo xmlns:p15="http://schemas.microsoft.com/office/powerpoint/2012/main" userId="S::Anne.Wiborg@dena.de::611e70c1-6925-4bf4-934f-f24e95102432" providerId="AD"/>
      </p:ext>
    </p:extLst>
  </p:cmAuthor>
  <p:cmAuthor id="3" name="Rosé, Emilie" initials="RE" lastIdx="5" clrIdx="2">
    <p:extLst>
      <p:ext uri="{19B8F6BF-5375-455C-9EA6-DF929625EA0E}">
        <p15:presenceInfo xmlns:p15="http://schemas.microsoft.com/office/powerpoint/2012/main" userId="S::Emilie.Rose@dena.de::c3128482-b6ff-4c6c-bcde-101f9ddee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00"/>
    <a:srgbClr val="F4EF9B"/>
    <a:srgbClr val="08B1B7"/>
    <a:srgbClr val="EB6C43"/>
    <a:srgbClr val="00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2080-E4A4-4D15-B18F-33552C797922}" type="datetimeFigureOut">
              <a:rPr lang="de-DE" smtClean="0"/>
              <a:t>07.05.2024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9AA0-D8CA-448D-A296-12E4F08DBD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4BBE70-06BD-C84E-9EF0-48353FCE8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94560"/>
            <a:ext cx="12192000" cy="46634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0469F39-AC36-0248-BB3A-77BDD3706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5027" y="5103196"/>
            <a:ext cx="2071401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22AD735-E476-D241-8545-D5629EF79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214" y="5637825"/>
            <a:ext cx="291714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de-DE" dirty="0"/>
              <a:t>Name / Datum / Ort</a:t>
            </a:r>
          </a:p>
        </p:txBody>
      </p:sp>
    </p:spTree>
    <p:extLst>
      <p:ext uri="{BB962C8B-B14F-4D97-AF65-F5344CB8AC3E}">
        <p14:creationId xmlns:p14="http://schemas.microsoft.com/office/powerpoint/2010/main" val="19479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Tabelle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5D646AA-B024-9044-932C-D796E617777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2445407"/>
              </p:ext>
            </p:extLst>
          </p:nvPr>
        </p:nvGraphicFramePr>
        <p:xfrm>
          <a:off x="838200" y="2118975"/>
          <a:ext cx="10633365" cy="344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673">
                  <a:extLst>
                    <a:ext uri="{9D8B030D-6E8A-4147-A177-3AD203B41FA5}">
                      <a16:colId xmlns:a16="http://schemas.microsoft.com/office/drawing/2014/main" val="195604630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802819769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95194591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0651742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1352021980"/>
                    </a:ext>
                  </a:extLst>
                </a:gridCol>
              </a:tblGrid>
              <a:tr h="845898"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4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4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2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6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78441"/>
                  </a:ext>
                </a:extLst>
              </a:tr>
            </a:tbl>
          </a:graphicData>
        </a:graphic>
      </p:graphicFrame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32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67C89-349E-5644-89F6-E5DBBB8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20400"/>
            <a:ext cx="6172200" cy="374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47D9-C95D-7E4C-9596-4647A19D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0400"/>
            <a:ext cx="3932237" cy="3740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8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C27ED3-955A-9C4A-9E8A-1CAF8DF0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120400"/>
            <a:ext cx="6172200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D2A25-2A2D-B84F-8B18-51380639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120400"/>
            <a:ext cx="3932237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0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11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/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33EEEAF-1E5F-E841-A45F-0346EF9AC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F1D4973-C470-404F-BFF2-EDF8F0089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909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E7E408E-8051-8E45-9BF9-279DADFFA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02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95499A3E-4100-624B-92A8-126FC8F3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6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0BB7C35F-1BBD-A947-B723-0B9227276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700938A8-8600-D746-A901-3EB503E44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1909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986E770-0997-984E-BCE8-BE2AA54520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02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9AD17E1-9B4D-BB4C-8E72-59B346FC73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16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F8837D44-F484-BA4E-8562-4CAFD906C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BA419E32-077B-8949-A3A7-655E8878A4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495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84CB0A7C-A31F-5141-9614-8E37B4E3B4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94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2F86ACFD-78C4-9B4C-A35C-FB1F2910A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08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E58FFEE6-9E4A-3742-9220-7735642A35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4FB4E65D-D775-2B40-A62F-C921E191D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495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202EC8A4-E94D-5E47-BEBB-C07EE2656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694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4666BA0E-523A-2F46-BF3B-62CCD8784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08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08C"/>
              </a:buClr>
              <a:defRPr/>
            </a:lvl1pPr>
            <a:lvl2pPr>
              <a:buClr>
                <a:srgbClr val="00508C"/>
              </a:buClr>
              <a:defRPr/>
            </a:lvl2pPr>
            <a:lvl3pPr>
              <a:buClr>
                <a:srgbClr val="00508C"/>
              </a:buClr>
              <a:defRPr/>
            </a:lvl3pPr>
            <a:lvl4pPr>
              <a:buClr>
                <a:srgbClr val="00508C"/>
              </a:buClr>
              <a:defRPr/>
            </a:lvl4pPr>
            <a:lvl5pPr>
              <a:buClr>
                <a:srgbClr val="00508C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55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6E000"/>
              </a:buClr>
              <a:defRPr/>
            </a:lvl1pPr>
            <a:lvl2pPr>
              <a:buClr>
                <a:srgbClr val="E6E000"/>
              </a:buClr>
              <a:defRPr/>
            </a:lvl2pPr>
            <a:lvl3pPr>
              <a:buClr>
                <a:srgbClr val="E6E000"/>
              </a:buClr>
              <a:defRPr/>
            </a:lvl3pPr>
            <a:lvl4pPr>
              <a:buClr>
                <a:srgbClr val="E6E000"/>
              </a:buClr>
              <a:defRPr/>
            </a:lvl4pPr>
            <a:lvl5pPr>
              <a:buClr>
                <a:srgbClr val="E6E0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B6C43"/>
              </a:buClr>
              <a:defRPr/>
            </a:lvl1pPr>
            <a:lvl2pPr>
              <a:buClr>
                <a:srgbClr val="EB6C43"/>
              </a:buClr>
              <a:defRPr/>
            </a:lvl2pPr>
            <a:lvl3pPr>
              <a:buClr>
                <a:srgbClr val="EB6C43"/>
              </a:buClr>
              <a:defRPr/>
            </a:lvl3pPr>
            <a:lvl4pPr>
              <a:buClr>
                <a:srgbClr val="EB6C43"/>
              </a:buClr>
              <a:defRPr/>
            </a:lvl4pPr>
            <a:lvl5pPr>
              <a:buClr>
                <a:srgbClr val="EB6C4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8B1B7"/>
              </a:buClr>
              <a:defRPr/>
            </a:lvl1pPr>
            <a:lvl2pPr>
              <a:buClr>
                <a:srgbClr val="08B1B7"/>
              </a:buClr>
              <a:defRPr/>
            </a:lvl2pPr>
            <a:lvl3pPr>
              <a:buClr>
                <a:srgbClr val="08B1B7"/>
              </a:buClr>
              <a:defRPr/>
            </a:lvl3pPr>
            <a:lvl4pPr>
              <a:buClr>
                <a:srgbClr val="08B1B7"/>
              </a:buClr>
              <a:defRPr/>
            </a:lvl4pPr>
            <a:lvl5pPr>
              <a:buClr>
                <a:srgbClr val="08B1B7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8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E531023-F726-F448-A0E3-6083D08F80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07030"/>
            <a:ext cx="10515600" cy="433183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5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r:link="rId15"/>
          <a:srcRect r="13885" b="13770"/>
          <a:stretch/>
        </p:blipFill>
        <p:spPr>
          <a:xfrm>
            <a:off x="9604952" y="5802429"/>
            <a:ext cx="139452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9" r:id="rId3"/>
    <p:sldLayoutId id="2147483664" r:id="rId4"/>
    <p:sldLayoutId id="2147483650" r:id="rId5"/>
    <p:sldLayoutId id="2147483673" r:id="rId6"/>
    <p:sldLayoutId id="2147483674" r:id="rId7"/>
    <p:sldLayoutId id="2147483675" r:id="rId8"/>
    <p:sldLayoutId id="2147483654" r:id="rId9"/>
    <p:sldLayoutId id="2147483666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ebaeudeforum.de/realisieren/isfp/#c1113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afa.de/DE/Energie/Energieberatung/Energieberatung_Wohngebaeude/energieberatung_wohngebaeude_node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baeudeforum.de/service/fachhotline/" TargetMode="External"/><Relationship Id="rId2" Type="http://schemas.openxmlformats.org/officeDocument/2006/relationships/hyperlink" Target="https://www.gebaeudeforum.de/realisieren/isfp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ortbildungskalender.de/" TargetMode="External"/><Relationship Id="rId5" Type="http://schemas.openxmlformats.org/officeDocument/2006/relationships/hyperlink" Target="https://www.gebaeudeforum.de/realisieren/isfp/#c1113" TargetMode="External"/><Relationship Id="rId4" Type="http://schemas.openxmlformats.org/officeDocument/2006/relationships/hyperlink" Target="https://www.bafa.de/DE/Energie/Energieberatung/Energieberatung_Wohngebaeude/energieberatung_wohngebaeude_nod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89432" cy="2387600"/>
          </a:xfrm>
        </p:spPr>
        <p:txBody>
          <a:bodyPr/>
          <a:lstStyle/>
          <a:p>
            <a:r>
              <a:rPr lang="de-DE" dirty="0"/>
              <a:t>Individueller Sanierungsfahrplan (iSFP)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524000" y="6061433"/>
            <a:ext cx="19800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Stand: 05/2024</a:t>
            </a:r>
          </a:p>
        </p:txBody>
      </p:sp>
    </p:spTree>
    <p:extLst>
      <p:ext uri="{BB962C8B-B14F-4D97-AF65-F5344CB8AC3E}">
        <p14:creationId xmlns:p14="http://schemas.microsoft.com/office/powerpoint/2010/main" val="336144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6B81704-153D-4635-BDB0-7CC7EA2A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74691" y="3327099"/>
            <a:ext cx="3286125" cy="2322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des iSFP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b="1" dirty="0"/>
              <a:t>die zwei Bauherrendokumente: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Mein </a:t>
            </a:r>
            <a:r>
              <a:rPr lang="de-DE" b="1" dirty="0"/>
              <a:t>Sanierungsfahrplan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visuelle Darstellung von Istzustand </a:t>
            </a:r>
            <a:br>
              <a:rPr lang="de-DE" dirty="0"/>
            </a:br>
            <a:r>
              <a:rPr lang="de-DE" dirty="0"/>
              <a:t>und Maßnahmenpaketen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zentrale Fahrplanseite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b="1" dirty="0"/>
              <a:t>Umsetzungshilfe</a:t>
            </a:r>
            <a:r>
              <a:rPr lang="de-DE" dirty="0"/>
              <a:t> für meine Maßnahmen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Erläuterung der Maßnahmen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Hinweise und ggf. Skizzen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dirty="0"/>
              <a:t>technische Dokumentation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3E38DC-5B6B-43AA-B113-1C887228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7754" y="689894"/>
            <a:ext cx="1653608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A7C133-C465-4E29-B7C6-C7452E43F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06526" y="689894"/>
            <a:ext cx="1653609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460B580-0558-43DC-8D9C-AC6AEE3AE416}"/>
              </a:ext>
            </a:extLst>
          </p:cNvPr>
          <p:cNvSpPr txBox="1"/>
          <p:nvPr/>
        </p:nvSpPr>
        <p:spPr>
          <a:xfrm>
            <a:off x="10669485" y="5729850"/>
            <a:ext cx="813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/>
              <a:t>© BMWK</a:t>
            </a:r>
          </a:p>
        </p:txBody>
      </p:sp>
    </p:spTree>
    <p:extLst>
      <p:ext uri="{BB962C8B-B14F-4D97-AF65-F5344CB8AC3E}">
        <p14:creationId xmlns:p14="http://schemas.microsoft.com/office/powerpoint/2010/main" val="181864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Anforderungen an Ersteller des iSFP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Eintragung in die Energieeffizienz-Expertenliste für Förderprogramme des Bundes mit Kategorie Energieberatung für Wohngebäude (EBW)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Verpflichtung zur hersteller-, anbieter-, produkt- und vertriebsneutralen Beratung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eine Erstellerin / ein Ersteller darf kein wirtschaftliches Interesse an der Sanierung haben und von Dritten weder eine Provision noch einen sonstigen geldwerten Vorteil fordern oder annehmen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Vorliegen einer geeigneten Haftpflichtversicherung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1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de-DE" dirty="0"/>
              <a:t>Voraussetzung zur Erstellung des iSFP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9664700" cy="48482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/>
              <a:t>technische Voraussetzungen: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Bilanzierungssoftware mit implementierter iSFP-Druckapplikation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aktueller Stand von Software und Betriebssystem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/>
              <a:t>persönliche Kompetenzen: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fundierte Kenntnisse über die normative Bilanzierung und im Umgang mit </a:t>
            </a:r>
            <a:br>
              <a:rPr lang="de-DE" sz="2000" dirty="0"/>
            </a:br>
            <a:r>
              <a:rPr lang="de-DE" sz="2000" dirty="0"/>
              <a:t>der Bilanzierungssoftware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Kenntnisse und Anwendungserfahrungen der Richtlinien, Verordnungen </a:t>
            </a:r>
            <a:br>
              <a:rPr lang="de-DE" sz="2000" dirty="0"/>
            </a:br>
            <a:r>
              <a:rPr lang="de-DE" sz="2000" dirty="0"/>
              <a:t>und Förderprogramme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Erfahrungen mit der energetischen Sanierung und Neubau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Beraterkompetenzen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57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Unterlagen für Energieberaterinnen und Energieberater</a:t>
            </a:r>
            <a:br>
              <a:rPr lang="de-DE" dirty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2000"/>
            <a:ext cx="8190186" cy="48368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b="1" dirty="0"/>
              <a:t>Kurzanleitung: </a:t>
            </a:r>
            <a:r>
              <a:rPr lang="de-DE" sz="2400" dirty="0"/>
              <a:t>kurze und prägnante Darstellung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b="1" dirty="0"/>
              <a:t>Handbuch für Energieberaterinnen und Energieberater: </a:t>
            </a:r>
            <a:r>
              <a:rPr lang="de-DE" sz="2400" dirty="0"/>
              <a:t>ausführliche Erläuterungen, Hintergrund zu Methodik </a:t>
            </a:r>
            <a:br>
              <a:rPr lang="de-DE" sz="2400" dirty="0"/>
            </a:br>
            <a:r>
              <a:rPr lang="de-DE" sz="2400" dirty="0"/>
              <a:t>und Vorgehensweise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b="1" dirty="0"/>
              <a:t>Checkliste: </a:t>
            </a:r>
            <a:r>
              <a:rPr lang="de-DE" sz="2400" dirty="0"/>
              <a:t>Arbeitshilfe für Datenaufnahme und Bauherrengespräch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b="1" dirty="0"/>
              <a:t>Blanko-Fahrplanseite: </a:t>
            </a:r>
            <a:r>
              <a:rPr lang="de-DE" sz="2400" dirty="0"/>
              <a:t>zum Skizzieren der ersten Maßnahmenpakete</a:t>
            </a:r>
            <a:br>
              <a:rPr lang="de-DE" sz="2400" dirty="0"/>
            </a:b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  <a:buNone/>
            </a:pPr>
            <a:r>
              <a:rPr lang="de-DE" sz="2400" b="1" dirty="0"/>
              <a:t>Kostenloser Download: </a:t>
            </a:r>
            <a:r>
              <a:rPr lang="de-DE" sz="2400" dirty="0">
                <a:hlinkClick r:id="rId2"/>
              </a:rPr>
              <a:t>www.gebaeudeforum.de</a:t>
            </a:r>
            <a:endParaRPr lang="de-DE" sz="2400" dirty="0"/>
          </a:p>
          <a:p>
            <a:pPr marL="457200" lvl="1" indent="0">
              <a:buClr>
                <a:srgbClr val="E6E000"/>
              </a:buClr>
              <a:buNone/>
            </a:pPr>
            <a:endParaRPr lang="de-DE" dirty="0"/>
          </a:p>
          <a:p>
            <a:pPr marL="0" indent="0">
              <a:buClr>
                <a:srgbClr val="E6E000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16655B-E756-4F90-81F9-AEF7EC2D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300000">
            <a:off x="9038806" y="1547540"/>
            <a:ext cx="1627511" cy="230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41A331-CA70-4DE6-8C2C-E5766031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300000">
            <a:off x="10159142" y="2233992"/>
            <a:ext cx="1627511" cy="230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C7107A-11AF-49D0-A29B-C173675CC5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00000">
            <a:off x="9121246" y="3003908"/>
            <a:ext cx="1627511" cy="230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94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zur „Energieberatung </a:t>
            </a:r>
            <a:br>
              <a:rPr lang="de-DE" dirty="0"/>
            </a:br>
            <a:r>
              <a:rPr lang="de-DE" dirty="0"/>
              <a:t>für Wohngebäude“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2000"/>
            <a:ext cx="5695122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400" b="1" dirty="0"/>
              <a:t>Bundesamt für Wirtschaft und Ausfuhrkontrolle </a:t>
            </a:r>
            <a:r>
              <a:rPr lang="de-DE" sz="2400" dirty="0">
                <a:hlinkClick r:id="rId2"/>
              </a:rPr>
              <a:t>www.bafa.de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Richtlinie und Merkblätter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FAQ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Unterlagen zum </a:t>
            </a:r>
            <a:r>
              <a:rPr lang="de-DE" sz="2400" dirty="0" err="1"/>
              <a:t>iSFP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Portal zur Förderantragstellung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Liste der Softwarehersteller mit</a:t>
            </a:r>
            <a:br>
              <a:rPr lang="de-DE" sz="2400" dirty="0"/>
            </a:br>
            <a:r>
              <a:rPr lang="de-DE" sz="2400" dirty="0"/>
              <a:t>integrierter iSFP-</a:t>
            </a:r>
            <a:r>
              <a:rPr lang="de-DE" sz="2400" dirty="0" err="1"/>
              <a:t>Druckapp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D13007-4566-4C27-825F-8D30B3248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" r="28178" b="33145"/>
          <a:stretch/>
        </p:blipFill>
        <p:spPr>
          <a:xfrm>
            <a:off x="6237579" y="2231229"/>
            <a:ext cx="5361493" cy="33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Nützliche Links / Tools / Literatur </a:t>
            </a:r>
            <a:r>
              <a:rPr lang="de-DE" sz="3200" dirty="0"/>
              <a:t>Fachangebot für Expertinnen und Experten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20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dirty="0"/>
              <a:t>Gebäudeforum klimaneutral </a:t>
            </a:r>
            <a:r>
              <a:rPr lang="de-DE" sz="2400" dirty="0">
                <a:hlinkClick r:id="rId2"/>
              </a:rPr>
              <a:t>www.gebaeudeforum.de</a:t>
            </a:r>
            <a:endParaRPr lang="de-DE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000" dirty="0"/>
              <a:t>Fachinfos, Arbeitsmittel und Austausch für Expertinnen und Experten </a:t>
            </a:r>
            <a:br>
              <a:rPr lang="de-DE" sz="2000" dirty="0"/>
            </a:br>
            <a:r>
              <a:rPr lang="de-DE" sz="2000" dirty="0"/>
              <a:t>des energetischen Bauens und Sanierens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000" dirty="0"/>
              <a:t>Fachhotline für Fragen zur Methodik des iSFP </a:t>
            </a:r>
            <a:r>
              <a:rPr lang="de-DE" sz="2000" dirty="0">
                <a:hlinkClick r:id="rId3"/>
              </a:rPr>
              <a:t>www.gebaeudeforum.de</a:t>
            </a:r>
            <a:endParaRPr lang="de-DE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dirty="0"/>
              <a:t>BAFA für Fragen zum Förderprogramm EBW </a:t>
            </a:r>
            <a:r>
              <a:rPr lang="de-DE" sz="2400" dirty="0">
                <a:hlinkClick r:id="rId4"/>
              </a:rPr>
              <a:t>www.bafa.de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dirty="0"/>
              <a:t>Download von Beraterdokumenten zum iSFP</a:t>
            </a:r>
            <a:br>
              <a:rPr lang="de-DE" sz="2400" dirty="0"/>
            </a:br>
            <a:r>
              <a:rPr lang="de-DE" sz="2400" dirty="0">
                <a:hlinkClick r:id="rId4"/>
              </a:rPr>
              <a:t>www.bafa.de </a:t>
            </a:r>
            <a:r>
              <a:rPr lang="de-DE" sz="2400" dirty="0"/>
              <a:t>und </a:t>
            </a:r>
            <a:r>
              <a:rPr lang="de-DE" sz="2400" dirty="0">
                <a:hlinkClick r:id="rId5"/>
              </a:rPr>
              <a:t>www.gebaeudeforum.de 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E000"/>
              </a:buClr>
            </a:pPr>
            <a:r>
              <a:rPr lang="de-DE" sz="2400" dirty="0"/>
              <a:t>Schulungs- und Weiterbildungsangebote unter </a:t>
            </a:r>
            <a:r>
              <a:rPr lang="de-DE" sz="2400" dirty="0">
                <a:hlinkClick r:id="rId6"/>
              </a:rPr>
              <a:t>www.fortbildungskalender.de</a:t>
            </a:r>
            <a:r>
              <a:rPr lang="de-DE" sz="2400" dirty="0"/>
              <a:t> </a:t>
            </a:r>
          </a:p>
          <a:p>
            <a:pPr>
              <a:buClr>
                <a:srgbClr val="E6E000"/>
              </a:buClr>
            </a:pPr>
            <a:endParaRPr lang="de-DE" dirty="0"/>
          </a:p>
          <a:p>
            <a:pPr>
              <a:buClr>
                <a:srgbClr val="E6E000"/>
              </a:buClr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7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Die in dieser Präsentation enthaltenen Bilder von Seiten aus einem </a:t>
            </a:r>
            <a:br>
              <a:rPr lang="de-DE" sz="2400" dirty="0"/>
            </a:br>
            <a:r>
              <a:rPr lang="de-DE" sz="2400" dirty="0"/>
              <a:t>iSFP dienen nur als Platzhalter und als Info, auf welche Seite sich der Folieninhalt bezieht. </a:t>
            </a:r>
          </a:p>
          <a:p>
            <a:r>
              <a:rPr lang="de-DE" sz="2400" dirty="0"/>
              <a:t>Bitte ersetzen Sie diese Platzhalter durch eigene Bilder eines selbst erstellten iSFP.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8000" y="1656000"/>
            <a:ext cx="7305347" cy="4351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accent2"/>
              </a:buClr>
            </a:pPr>
            <a:r>
              <a:rPr lang="de-DE" sz="2400" b="1" dirty="0"/>
              <a:t>Ziele</a:t>
            </a:r>
            <a:endParaRPr lang="de-DE" sz="2400" b="1" dirty="0">
              <a:solidFill>
                <a:srgbClr val="FF0000"/>
              </a:solidFill>
            </a:endParaRP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Reduzierung der CO</a:t>
            </a:r>
            <a:r>
              <a:rPr lang="de-DE" baseline="-25000" dirty="0"/>
              <a:t>2</a:t>
            </a:r>
            <a:r>
              <a:rPr lang="de-DE" dirty="0"/>
              <a:t>-Emissionen</a:t>
            </a: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Senkung des Primärenergiebedarfs</a:t>
            </a: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Erhöhung des Anteils erneuerbarer Energien</a:t>
            </a:r>
            <a:br>
              <a:rPr lang="de-DE" dirty="0"/>
            </a:br>
            <a:endParaRPr lang="de-DE" dirty="0"/>
          </a:p>
          <a:p>
            <a:pPr marL="457200" lvl="0" indent="-457200">
              <a:spcBef>
                <a:spcPts val="600"/>
              </a:spcBef>
              <a:buClr>
                <a:schemeClr val="accent2"/>
              </a:buClr>
            </a:pPr>
            <a:r>
              <a:rPr lang="de-DE" sz="2400" b="1" dirty="0">
                <a:solidFill>
                  <a:srgbClr val="000000"/>
                </a:solidFill>
              </a:rPr>
              <a:t>Schlüsselrolle</a:t>
            </a:r>
            <a:r>
              <a:rPr lang="de-DE" sz="2400" b="1" kern="0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Gebäude</a:t>
            </a:r>
            <a:endParaRPr lang="de-DE" sz="2400" b="1" kern="0" dirty="0">
              <a:solidFill>
                <a:srgbClr val="FF0000"/>
              </a:solidFill>
            </a:endParaRP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Energiebedarf senken</a:t>
            </a: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Steigerung Energieeffizienz</a:t>
            </a:r>
          </a:p>
          <a:p>
            <a:pPr lvl="1">
              <a:lnSpc>
                <a:spcPts val="3174"/>
              </a:lnSpc>
              <a:spcBef>
                <a:spcPts val="600"/>
              </a:spcBef>
            </a:pPr>
            <a:r>
              <a:rPr lang="de-DE" dirty="0"/>
              <a:t>Einsatz erneuerbarer Energien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0510557C-ABD0-4573-ABD3-A9C72C66455E}"/>
              </a:ext>
            </a:extLst>
          </p:cNvPr>
          <p:cNvSpPr txBox="1">
            <a:spLocks/>
          </p:cNvSpPr>
          <p:nvPr/>
        </p:nvSpPr>
        <p:spPr>
          <a:xfrm>
            <a:off x="7954015" y="639653"/>
            <a:ext cx="3579116" cy="1569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/>
              <a:t>„Energieberatung für Wohngebäude“</a:t>
            </a:r>
            <a:br>
              <a:rPr lang="de-DE" sz="2400" b="1" dirty="0"/>
            </a:br>
            <a:r>
              <a:rPr lang="de-DE" sz="2400" b="1" dirty="0"/>
              <a:t>ist Kernstück der Klima- </a:t>
            </a:r>
            <a:br>
              <a:rPr lang="de-DE" sz="2400" b="1" dirty="0"/>
            </a:br>
            <a:r>
              <a:rPr lang="de-DE" sz="2400" b="1" dirty="0"/>
              <a:t>und Förderstrategie</a:t>
            </a:r>
          </a:p>
        </p:txBody>
      </p:sp>
    </p:spTree>
    <p:extLst>
      <p:ext uri="{BB962C8B-B14F-4D97-AF65-F5344CB8AC3E}">
        <p14:creationId xmlns:p14="http://schemas.microsoft.com/office/powerpoint/2010/main" val="91313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iSFP</a:t>
            </a:r>
            <a:r>
              <a:rPr lang="de-DE" dirty="0"/>
              <a:t> in der BAFA Energieberatung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Idee und Entwicklung des individuellen Sanierungsfahrplans: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Auftrag vom </a:t>
            </a:r>
            <a:r>
              <a:rPr lang="de-DE" sz="2000" dirty="0" err="1"/>
              <a:t>BMWi</a:t>
            </a:r>
            <a:r>
              <a:rPr lang="de-DE" sz="2000" dirty="0"/>
              <a:t>/</a:t>
            </a:r>
            <a:r>
              <a:rPr lang="de-DE" sz="2000" dirty="0" err="1"/>
              <a:t>BfEE</a:t>
            </a:r>
            <a:r>
              <a:rPr lang="de-DE" sz="2000" dirty="0"/>
              <a:t> 2015: Konzeption und Entwicklung Beratungsinstrument „Gebäudeindividuelle Sanierungsfahrpläne für Wohngebäude“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Entwicklung 2015 – 2017 vom Konsortium dena, </a:t>
            </a:r>
            <a:r>
              <a:rPr lang="de-DE" sz="2000" dirty="0" err="1"/>
              <a:t>ifeu</a:t>
            </a:r>
            <a:r>
              <a:rPr lang="de-DE" sz="2000" dirty="0"/>
              <a:t>, PHI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Seit 1. Juli 2017 erkennt das BAFA den iSFP als Beratungsbericht an.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Seit Juli 2023 werden Energieberatungen für Wohngebäude nur gefördert, wenn sie durch eine Expertin oder Experten der Energieeffizienz-Expertenliste (Kategorie Energieberatung für Wohngebäude) durchgeführt werden und der Bericht in Form eines iSFP erstellt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13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Ordnungsrechtliche/gesetzliche Grundlagen, Normen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2000"/>
            <a:ext cx="7467600" cy="34778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/>
              <a:t>BAFA Energieberatung für Wohngebäude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Richtlinie</a:t>
            </a:r>
            <a:r>
              <a:rPr lang="de-DE" dirty="0"/>
              <a:t> über die Förderung der Energieberatung für Wohngebäude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Merkblatt</a:t>
            </a:r>
            <a:r>
              <a:rPr lang="de-DE" dirty="0"/>
              <a:t> für die Erstellung des individuellen Sanierungsfahrplans (iSFP)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48A892-D61A-4C7D-A376-862F874E1FA3}"/>
              </a:ext>
            </a:extLst>
          </p:cNvPr>
          <p:cNvSpPr txBox="1"/>
          <p:nvPr/>
        </p:nvSpPr>
        <p:spPr>
          <a:xfrm>
            <a:off x="10050139" y="5553273"/>
            <a:ext cx="1303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/>
              <a:t>Quelle: BAFA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38E647-78C2-4038-94AC-CAB4DE38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77" y="1853657"/>
            <a:ext cx="2607323" cy="3675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6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Ordnungsrechtliche/gesetzliche Grundlagen und Normen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72000"/>
            <a:ext cx="10101943" cy="34778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/>
              <a:t>Bilanzierungsgrundlagen: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GEG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b="1" dirty="0"/>
              <a:t>DIN 18599</a:t>
            </a:r>
            <a:r>
              <a:rPr lang="de-DE" sz="2000" dirty="0"/>
              <a:t> – Mit 01.01.2024 gilt die verpflichtende Anwendung der DIN V 18599 für alle Wohn- und Nichtwohngebäude, unabhängig von der Förderung.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Bis 31.12.2023 war die Bilanzierung mit DIN 4108-T6 / DIN 4701-T10 möglich.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/>
              <a:t>Zu beachten: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BAFA-Richtlinie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Technische FAQ – BEG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5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Grundgedanken des iSFP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108204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ganzheitliche Betrachtung des Gebäudes (Sanierungskonzept)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Hemmnisse von Eigentümerinnen und Eigentümern beseitigen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Nutzerwünsche berücksichtigen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zur Umsetzung motivieren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standardisiertes Beratungsinstrument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klare, verständliche Dokumentation für Eigentümerinnen und Eigentümer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Arbeitserleichterung für Beraterinnen und Berater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91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Anwendungsbereich iSFP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60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Der iSFP ist geeignet für die Energieberatung für Wohngebäude.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Der iSFP ist geeignet für Schritt-für-Schritt-Sanierung und für</a:t>
            </a:r>
            <a:br>
              <a:rPr lang="de-DE" sz="2400" dirty="0"/>
            </a:br>
            <a:r>
              <a:rPr lang="de-DE" sz="2400" dirty="0"/>
              <a:t>die  Komplettsanierung in einem Zug.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Seit 1. Juli 2023 fördert das BAFA die Energieberatung für Wohngebäude (EBW) nur noch wenn ein iSFP durch eine Expertin oder einen Experten der Energieeffizienz-Expertenliste erstellt wurde.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Energieberaterinnen und- </a:t>
            </a:r>
            <a:r>
              <a:rPr lang="de-DE" sz="2400" dirty="0" err="1"/>
              <a:t>berater</a:t>
            </a:r>
            <a:r>
              <a:rPr lang="de-DE" sz="2400" dirty="0"/>
              <a:t> können das Instrument freiwillig nutzen. Wenn die Auftraggeberin oder der Auftraggeber aber die Förderung EBW in Anspruch nehmen möchte ist der iSFP verpflichtend.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C775F2-7F9A-4A60-A973-FFFC63DF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43" y="337137"/>
            <a:ext cx="2105957" cy="9486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06C4595-5788-4E8D-AAF7-4C63BE3134B5}"/>
              </a:ext>
            </a:extLst>
          </p:cNvPr>
          <p:cNvSpPr txBox="1"/>
          <p:nvPr/>
        </p:nvSpPr>
        <p:spPr>
          <a:xfrm>
            <a:off x="10660420" y="1270404"/>
            <a:ext cx="813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BMWK</a:t>
            </a:r>
          </a:p>
        </p:txBody>
      </p:sp>
    </p:spTree>
    <p:extLst>
      <p:ext uri="{BB962C8B-B14F-4D97-AF65-F5344CB8AC3E}">
        <p14:creationId xmlns:p14="http://schemas.microsoft.com/office/powerpoint/2010/main" val="131009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83135" y="1770249"/>
            <a:ext cx="837670" cy="432000"/>
          </a:xfrm>
        </p:spPr>
        <p:txBody>
          <a:bodyPr lIns="36000"/>
          <a:lstStyle/>
          <a:p>
            <a:r>
              <a:rPr lang="en-GB" dirty="0">
                <a:solidFill>
                  <a:srgbClr val="08B1B7"/>
                </a:solidFill>
              </a:rPr>
              <a:t>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468010" y="1770249"/>
            <a:ext cx="837670" cy="432000"/>
          </a:xfrm>
        </p:spPr>
        <p:txBody>
          <a:bodyPr lIns="36000"/>
          <a:lstStyle/>
          <a:p>
            <a:r>
              <a:rPr lang="en-GB" dirty="0">
                <a:solidFill>
                  <a:srgbClr val="08B1B7"/>
                </a:solidFill>
              </a:rPr>
              <a:t>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952885" y="1770249"/>
            <a:ext cx="837670" cy="432000"/>
          </a:xfrm>
        </p:spPr>
        <p:txBody>
          <a:bodyPr lIns="36000"/>
          <a:lstStyle/>
          <a:p>
            <a:r>
              <a:rPr lang="en-GB" dirty="0">
                <a:solidFill>
                  <a:srgbClr val="08B1B7"/>
                </a:solidFill>
              </a:rPr>
              <a:t>3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437760" y="1770249"/>
            <a:ext cx="837670" cy="432000"/>
          </a:xfrm>
        </p:spPr>
        <p:txBody>
          <a:bodyPr lIns="36000"/>
          <a:lstStyle/>
          <a:p>
            <a:r>
              <a:rPr lang="en-GB" dirty="0">
                <a:solidFill>
                  <a:srgbClr val="08B1B7"/>
                </a:solidFill>
              </a:rPr>
              <a:t>4</a:t>
            </a:r>
          </a:p>
          <a:p>
            <a:endParaRPr lang="en-GB" dirty="0">
              <a:solidFill>
                <a:srgbClr val="08B1B7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9892385" y="1770249"/>
            <a:ext cx="837670" cy="432000"/>
          </a:xfrm>
        </p:spPr>
        <p:txBody>
          <a:bodyPr lIns="36000"/>
          <a:lstStyle/>
          <a:p>
            <a:r>
              <a:rPr lang="de-DE" dirty="0">
                <a:solidFill>
                  <a:srgbClr val="08B1B7"/>
                </a:solidFill>
              </a:rPr>
              <a:t>7</a:t>
            </a:r>
            <a:endParaRPr lang="en-GB" dirty="0">
              <a:solidFill>
                <a:srgbClr val="08B1B7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8407510" y="1770249"/>
            <a:ext cx="837670" cy="432000"/>
          </a:xfrm>
        </p:spPr>
        <p:txBody>
          <a:bodyPr lIns="36000"/>
          <a:lstStyle/>
          <a:p>
            <a:r>
              <a:rPr lang="de-DE" dirty="0">
                <a:solidFill>
                  <a:srgbClr val="08B1B7"/>
                </a:solidFill>
              </a:rPr>
              <a:t>6</a:t>
            </a:r>
            <a:endParaRPr lang="en-GB" dirty="0">
              <a:solidFill>
                <a:srgbClr val="08B1B7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922635" y="1770249"/>
            <a:ext cx="837670" cy="432000"/>
          </a:xfrm>
        </p:spPr>
        <p:txBody>
          <a:bodyPr lIns="36000"/>
          <a:lstStyle/>
          <a:p>
            <a:r>
              <a:rPr lang="de-DE" dirty="0">
                <a:solidFill>
                  <a:srgbClr val="08B1B7"/>
                </a:solidFill>
              </a:rPr>
              <a:t>5</a:t>
            </a:r>
            <a:endParaRPr lang="en-GB" dirty="0">
              <a:solidFill>
                <a:srgbClr val="08B1B7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133"/>
          </a:xfrm>
        </p:spPr>
        <p:txBody>
          <a:bodyPr/>
          <a:lstStyle/>
          <a:p>
            <a:r>
              <a:rPr lang="de-DE" dirty="0"/>
              <a:t>In sieben Schritten zum iSFP</a:t>
            </a:r>
            <a:endParaRPr lang="en-GB" dirty="0"/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30AA82F8-9382-44CC-A91D-2DF5789844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18590" y="3057142"/>
            <a:ext cx="2422855" cy="432000"/>
          </a:xfrm>
          <a:prstGeom prst="bentConnector3">
            <a:avLst>
              <a:gd name="adj1" fmla="val 86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12F5A966-4D92-4C28-BA35-6DE92AE5D9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50642" y="2907717"/>
            <a:ext cx="2124000" cy="432000"/>
          </a:xfrm>
          <a:prstGeom prst="bentConnector3">
            <a:avLst>
              <a:gd name="adj1" fmla="val 978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D3F10D18-3E0D-41D2-94D3-574844670D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64266" y="2376715"/>
            <a:ext cx="1061999" cy="432000"/>
          </a:xfrm>
          <a:prstGeom prst="bentConnector3">
            <a:avLst>
              <a:gd name="adj1" fmla="val 2031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2312642" y="4498764"/>
            <a:ext cx="1800000" cy="1325563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Energetische </a:t>
            </a:r>
            <a:r>
              <a:rPr lang="de-DE" kern="0" spc="-100" dirty="0"/>
              <a:t>Bewertung des </a:t>
            </a:r>
            <a:r>
              <a:rPr lang="de-DE" dirty="0"/>
              <a:t>Istzustands</a:t>
            </a:r>
          </a:p>
        </p:txBody>
      </p: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E24E3C54-90F4-4BBE-87C2-BBDCDE7B3F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6457" y="2576653"/>
            <a:ext cx="1461873" cy="432000"/>
          </a:xfrm>
          <a:prstGeom prst="bentConnector3">
            <a:avLst>
              <a:gd name="adj1" fmla="val 1549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8B8EE3D9-69A8-4303-929B-13989E877E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8507" y="2615099"/>
            <a:ext cx="1538766" cy="432000"/>
          </a:xfrm>
          <a:prstGeom prst="bentConnector3">
            <a:avLst>
              <a:gd name="adj1" fmla="val 1311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529CC6EA-452F-4812-8E81-48C0CC51AB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98514" y="2907717"/>
            <a:ext cx="2124000" cy="432000"/>
          </a:xfrm>
          <a:prstGeom prst="bentConnector3">
            <a:avLst>
              <a:gd name="adj1" fmla="val 978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9D3E0A42-70F3-42E0-B32E-5A2021C16D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39140" y="2364799"/>
            <a:ext cx="1008000" cy="432000"/>
          </a:xfrm>
          <a:prstGeom prst="bentConnector3">
            <a:avLst>
              <a:gd name="adj1" fmla="val 1918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847582" y="2666390"/>
            <a:ext cx="1847987" cy="1205083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Beratungs-gespräch und </a:t>
            </a:r>
            <a:r>
              <a:rPr lang="de-DE" spc="-90" dirty="0"/>
              <a:t>Datenaufnahme</a:t>
            </a:r>
            <a:r>
              <a:rPr lang="de-DE" dirty="0"/>
              <a:t> vor Ort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3847642" y="3288086"/>
            <a:ext cx="1800000" cy="1039548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Entwicklung von Sanierungs-vorschlägen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5277890" y="2666390"/>
            <a:ext cx="1800000" cy="583387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Abstimmung des iSFP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3"/>
          </p:nvPr>
        </p:nvSpPr>
        <p:spPr>
          <a:xfrm>
            <a:off x="9777982" y="2666390"/>
            <a:ext cx="1800000" cy="836820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Übergabe und Erläuterung </a:t>
            </a:r>
            <a:br>
              <a:rPr lang="de-DE" dirty="0"/>
            </a:br>
            <a:r>
              <a:rPr lang="de-DE" dirty="0"/>
              <a:t>des iSFP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>
          <a:xfrm>
            <a:off x="8344515" y="4192875"/>
            <a:ext cx="1800000" cy="583387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Ausdruck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5"/>
          </p:nvPr>
        </p:nvSpPr>
        <p:spPr>
          <a:xfrm>
            <a:off x="6810600" y="3288086"/>
            <a:ext cx="1800000" cy="583387"/>
          </a:xfrm>
          <a:solidFill>
            <a:schemeClr val="bg1"/>
          </a:solidFill>
        </p:spPr>
        <p:txBody>
          <a:bodyPr lIns="36000"/>
          <a:lstStyle/>
          <a:p>
            <a:r>
              <a:rPr lang="de-DE" dirty="0"/>
              <a:t>Fertigstellung des iSFP</a:t>
            </a:r>
          </a:p>
        </p:txBody>
      </p:sp>
    </p:spTree>
    <p:extLst>
      <p:ext uri="{BB962C8B-B14F-4D97-AF65-F5344CB8AC3E}">
        <p14:creationId xmlns:p14="http://schemas.microsoft.com/office/powerpoint/2010/main" val="43217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orporate Design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E5DF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6DF9B68-7E5B-4908-AF67-77F2E9050964}" vid="{1EE51FA4-AFB1-4BD4-9618-AEC5398B08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754</Words>
  <Application>Microsoft Office PowerPoint</Application>
  <PresentationFormat>Breitbild</PresentationFormat>
  <Paragraphs>124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Wingdings</vt:lpstr>
      <vt:lpstr>Office</vt:lpstr>
      <vt:lpstr>Individueller Sanierungsfahrplan (iSFP)</vt:lpstr>
      <vt:lpstr>Hinweis</vt:lpstr>
      <vt:lpstr>Hintergrund</vt:lpstr>
      <vt:lpstr>Der iSFP in der BAFA Energieberatung</vt:lpstr>
      <vt:lpstr>Ordnungsrechtliche/gesetzliche Grundlagen, Normen</vt:lpstr>
      <vt:lpstr>Ordnungsrechtliche/gesetzliche Grundlagen und Normen</vt:lpstr>
      <vt:lpstr>Grundgedanken des iSFP</vt:lpstr>
      <vt:lpstr>Anwendungsbereich iSFP</vt:lpstr>
      <vt:lpstr>In sieben Schritten zum iSFP</vt:lpstr>
      <vt:lpstr>Bestandteile des iSFP</vt:lpstr>
      <vt:lpstr>Anforderungen an Ersteller des iSFP</vt:lpstr>
      <vt:lpstr>Voraussetzung zur Erstellung des iSFP</vt:lpstr>
      <vt:lpstr>Unterlagen für Energieberaterinnen und Energieberater </vt:lpstr>
      <vt:lpstr>Informationen zur „Energieberatung  für Wohngebäude“</vt:lpstr>
      <vt:lpstr>Nützliche Links / Tools / Literatur Fachangebot für Expertinnen und Experten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Tubies dena</dc:creator>
  <cp:lastModifiedBy>Wiborg, Anne</cp:lastModifiedBy>
  <cp:revision>153</cp:revision>
  <dcterms:created xsi:type="dcterms:W3CDTF">2021-05-07T09:16:13Z</dcterms:created>
  <dcterms:modified xsi:type="dcterms:W3CDTF">2024-05-07T10:06:46Z</dcterms:modified>
</cp:coreProperties>
</file>