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8" r:id="rId2"/>
    <p:sldId id="262" r:id="rId3"/>
    <p:sldId id="280" r:id="rId4"/>
    <p:sldId id="330" r:id="rId5"/>
    <p:sldId id="329" r:id="rId6"/>
    <p:sldId id="287" r:id="rId7"/>
    <p:sldId id="316" r:id="rId8"/>
    <p:sldId id="320" r:id="rId9"/>
    <p:sldId id="332" r:id="rId10"/>
    <p:sldId id="314" r:id="rId11"/>
    <p:sldId id="337" r:id="rId12"/>
    <p:sldId id="338" r:id="rId13"/>
    <p:sldId id="339" r:id="rId14"/>
    <p:sldId id="340" r:id="rId15"/>
    <p:sldId id="341" r:id="rId16"/>
    <p:sldId id="343" r:id="rId17"/>
    <p:sldId id="344" r:id="rId18"/>
    <p:sldId id="345" r:id="rId19"/>
    <p:sldId id="346" r:id="rId20"/>
    <p:sldId id="347" r:id="rId21"/>
    <p:sldId id="348" r:id="rId22"/>
    <p:sldId id="349" r:id="rId23"/>
    <p:sldId id="304" r:id="rId24"/>
    <p:sldId id="306" r:id="rId25"/>
    <p:sldId id="297" r:id="rId26"/>
    <p:sldId id="326" r:id="rId27"/>
    <p:sldId id="301" r:id="rId28"/>
    <p:sldId id="298" r:id="rId29"/>
    <p:sldId id="310" r:id="rId30"/>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nnier, Peter" initials="Pan" lastIdx="3" clrIdx="0">
    <p:extLst>
      <p:ext uri="{19B8F6BF-5375-455C-9EA6-DF929625EA0E}">
        <p15:presenceInfo xmlns:p15="http://schemas.microsoft.com/office/powerpoint/2012/main" userId="Pannier, Peter" providerId="None"/>
      </p:ext>
    </p:extLst>
  </p:cmAuthor>
  <p:cmAuthor id="2" name="Schöfer, Lasse" initials="SL" lastIdx="12" clrIdx="1">
    <p:extLst>
      <p:ext uri="{19B8F6BF-5375-455C-9EA6-DF929625EA0E}">
        <p15:presenceInfo xmlns:p15="http://schemas.microsoft.com/office/powerpoint/2012/main" userId="Schöfer, Lasse" providerId="None"/>
      </p:ext>
    </p:extLst>
  </p:cmAuthor>
  <p:cmAuthor id="3" name="Höllen, Arne" initials="HA" lastIdx="10" clrIdx="2">
    <p:extLst>
      <p:ext uri="{19B8F6BF-5375-455C-9EA6-DF929625EA0E}">
        <p15:presenceInfo xmlns:p15="http://schemas.microsoft.com/office/powerpoint/2012/main" userId="Höllen, Arne" providerId="None"/>
      </p:ext>
    </p:extLst>
  </p:cmAuthor>
  <p:cmAuthor id="4" name="Pannier, Peter" initials="PP" lastIdx="21" clrIdx="3">
    <p:extLst>
      <p:ext uri="{19B8F6BF-5375-455C-9EA6-DF929625EA0E}">
        <p15:presenceInfo xmlns:p15="http://schemas.microsoft.com/office/powerpoint/2012/main" userId="S::Peter.Pannier@dena.de::bb1a3a5d-90d8-4f93-9486-c3a07ff5dc5b" providerId="AD"/>
      </p:ext>
    </p:extLst>
  </p:cmAuthor>
  <p:cmAuthor id="5" name="Höllen, Arne" initials="HA [2]" lastIdx="5" clrIdx="4">
    <p:extLst>
      <p:ext uri="{19B8F6BF-5375-455C-9EA6-DF929625EA0E}">
        <p15:presenceInfo xmlns:p15="http://schemas.microsoft.com/office/powerpoint/2012/main" userId="S::Arne.Hoellen@dena.de::2adc5b8a-5675-46e7-9495-c8fff254b1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B1B7"/>
    <a:srgbClr val="4472C4"/>
    <a:srgbClr val="E6E000"/>
    <a:srgbClr val="EB6C43"/>
    <a:srgbClr val="00508C"/>
    <a:srgbClr val="F4EF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072" autoAdjust="0"/>
    <p:restoredTop sz="67881" autoAdjust="0"/>
  </p:normalViewPr>
  <p:slideViewPr>
    <p:cSldViewPr snapToGrid="0" snapToObjects="1">
      <p:cViewPr varScale="1">
        <p:scale>
          <a:sx n="77" d="100"/>
          <a:sy n="77" d="100"/>
        </p:scale>
        <p:origin x="1116" y="90"/>
      </p:cViewPr>
      <p:guideLst>
        <p:guide orient="horz" pos="2160"/>
        <p:guide pos="3840"/>
      </p:guideLst>
    </p:cSldViewPr>
  </p:slideViewPr>
  <p:notesTextViewPr>
    <p:cViewPr>
      <p:scale>
        <a:sx n="75" d="100"/>
        <a:sy n="75" d="100"/>
      </p:scale>
      <p:origin x="0" y="0"/>
    </p:cViewPr>
  </p:notesTextViewPr>
  <p:sorterViewPr>
    <p:cViewPr>
      <p:scale>
        <a:sx n="100" d="100"/>
        <a:sy n="100" d="100"/>
      </p:scale>
      <p:origin x="0" y="-13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7442080-E4A4-4D15-B18F-33552C797922}" type="datetimeFigureOut">
              <a:rPr lang="de-DE" smtClean="0"/>
              <a:t>15.04.2024</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60B9AA0-D8CA-448D-A296-12E4F08DBD7B}" type="slidenum">
              <a:rPr lang="de-DE" smtClean="0"/>
              <a:t>‹Nr.›</a:t>
            </a:fld>
            <a:endParaRPr lang="de-DE"/>
          </a:p>
        </p:txBody>
      </p:sp>
    </p:spTree>
    <p:extLst>
      <p:ext uri="{BB962C8B-B14F-4D97-AF65-F5344CB8AC3E}">
        <p14:creationId xmlns:p14="http://schemas.microsoft.com/office/powerpoint/2010/main" val="695830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60B9AA0-D8CA-448D-A296-12E4F08DBD7B}" type="slidenum">
              <a:rPr lang="de-DE" smtClean="0"/>
              <a:t>1</a:t>
            </a:fld>
            <a:endParaRPr lang="de-DE"/>
          </a:p>
        </p:txBody>
      </p:sp>
    </p:spTree>
    <p:extLst>
      <p:ext uri="{BB962C8B-B14F-4D97-AF65-F5344CB8AC3E}">
        <p14:creationId xmlns:p14="http://schemas.microsoft.com/office/powerpoint/2010/main" val="2438664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sz="1800" b="0" i="0" u="none" strike="noStrike" baseline="0" dirty="0">
              <a:solidFill>
                <a:srgbClr val="000000"/>
              </a:solidFill>
              <a:latin typeface="EUAlbertina"/>
            </a:endParaRPr>
          </a:p>
        </p:txBody>
      </p:sp>
      <p:sp>
        <p:nvSpPr>
          <p:cNvPr id="4" name="Foliennummernplatzhalter 3"/>
          <p:cNvSpPr>
            <a:spLocks noGrp="1"/>
          </p:cNvSpPr>
          <p:nvPr>
            <p:ph type="sldNum" sz="quarter" idx="10"/>
          </p:nvPr>
        </p:nvSpPr>
        <p:spPr/>
        <p:txBody>
          <a:bodyPr/>
          <a:lstStyle/>
          <a:p>
            <a:fld id="{060B9AA0-D8CA-448D-A296-12E4F08DBD7B}" type="slidenum">
              <a:rPr lang="de-DE" smtClean="0"/>
              <a:t>10</a:t>
            </a:fld>
            <a:endParaRPr lang="de-DE"/>
          </a:p>
        </p:txBody>
      </p:sp>
    </p:spTree>
    <p:extLst>
      <p:ext uri="{BB962C8B-B14F-4D97-AF65-F5344CB8AC3E}">
        <p14:creationId xmlns:p14="http://schemas.microsoft.com/office/powerpoint/2010/main" val="2255481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327025"/>
            <a:ext cx="5953125" cy="3349625"/>
          </a:xfrm>
        </p:spPr>
      </p:sp>
      <p:sp>
        <p:nvSpPr>
          <p:cNvPr id="3" name="Notizenplatzhalter 2"/>
          <p:cNvSpPr>
            <a:spLocks noGrp="1"/>
          </p:cNvSpPr>
          <p:nvPr>
            <p:ph type="body" idx="1"/>
          </p:nvPr>
        </p:nvSpPr>
        <p:spPr>
          <a:xfrm>
            <a:off x="154547" y="3656733"/>
            <a:ext cx="6490952" cy="6002422"/>
          </a:xfrm>
        </p:spPr>
        <p:txBody>
          <a:bodyPr/>
          <a:lstStyle/>
          <a:p>
            <a:endParaRPr lang="de-DE" sz="1200" dirty="0"/>
          </a:p>
        </p:txBody>
      </p:sp>
      <p:sp>
        <p:nvSpPr>
          <p:cNvPr id="4" name="Foliennummernplatzhalter 3"/>
          <p:cNvSpPr>
            <a:spLocks noGrp="1"/>
          </p:cNvSpPr>
          <p:nvPr>
            <p:ph type="sldNum" sz="quarter" idx="10"/>
          </p:nvPr>
        </p:nvSpPr>
        <p:spPr/>
        <p:txBody>
          <a:bodyPr/>
          <a:lstStyle/>
          <a:p>
            <a:fld id="{C19FBC37-292C-4C84-853E-FF23BC91019A}" type="slidenum">
              <a:rPr lang="de-DE" smtClean="0"/>
              <a:t>11</a:t>
            </a:fld>
            <a:endParaRPr lang="de-DE"/>
          </a:p>
        </p:txBody>
      </p:sp>
    </p:spTree>
    <p:extLst>
      <p:ext uri="{BB962C8B-B14F-4D97-AF65-F5344CB8AC3E}">
        <p14:creationId xmlns:p14="http://schemas.microsoft.com/office/powerpoint/2010/main" val="2682195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1241425"/>
            <a:ext cx="5953125" cy="334962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3EC69F1-1831-4E0D-97C5-E0C8961E176C}" type="slidenum">
              <a:rPr lang="de-DE" smtClean="0"/>
              <a:t>12</a:t>
            </a:fld>
            <a:endParaRPr lang="de-DE"/>
          </a:p>
        </p:txBody>
      </p:sp>
    </p:spTree>
    <p:extLst>
      <p:ext uri="{BB962C8B-B14F-4D97-AF65-F5344CB8AC3E}">
        <p14:creationId xmlns:p14="http://schemas.microsoft.com/office/powerpoint/2010/main" val="2024276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1241425"/>
            <a:ext cx="5953125" cy="3349625"/>
          </a:xfrm>
        </p:spPr>
      </p:sp>
      <p:sp>
        <p:nvSpPr>
          <p:cNvPr id="3" name="Notizenplatzhalter 2"/>
          <p:cNvSpPr>
            <a:spLocks noGrp="1"/>
          </p:cNvSpPr>
          <p:nvPr>
            <p:ph type="body" idx="1"/>
          </p:nvPr>
        </p:nvSpPr>
        <p:spPr>
          <a:xfrm>
            <a:off x="306042" y="4777194"/>
            <a:ext cx="6309184" cy="4788475"/>
          </a:xfrm>
        </p:spPr>
        <p:txBody>
          <a:bodyPr/>
          <a:lstStyle/>
          <a:p>
            <a:endParaRPr lang="de-DE" sz="1000" dirty="0"/>
          </a:p>
        </p:txBody>
      </p:sp>
      <p:sp>
        <p:nvSpPr>
          <p:cNvPr id="4" name="Foliennummernplatzhalter 3"/>
          <p:cNvSpPr>
            <a:spLocks noGrp="1"/>
          </p:cNvSpPr>
          <p:nvPr>
            <p:ph type="sldNum" sz="quarter" idx="10"/>
          </p:nvPr>
        </p:nvSpPr>
        <p:spPr/>
        <p:txBody>
          <a:bodyPr/>
          <a:lstStyle/>
          <a:p>
            <a:fld id="{93EC69F1-1831-4E0D-97C5-E0C8961E176C}" type="slidenum">
              <a:rPr lang="de-DE" smtClean="0"/>
              <a:t>13</a:t>
            </a:fld>
            <a:endParaRPr lang="de-DE"/>
          </a:p>
        </p:txBody>
      </p:sp>
    </p:spTree>
    <p:extLst>
      <p:ext uri="{BB962C8B-B14F-4D97-AF65-F5344CB8AC3E}">
        <p14:creationId xmlns:p14="http://schemas.microsoft.com/office/powerpoint/2010/main" val="3547899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1241425"/>
            <a:ext cx="5953125" cy="3349625"/>
          </a:xfrm>
        </p:spPr>
      </p:sp>
      <p:sp>
        <p:nvSpPr>
          <p:cNvPr id="3" name="Notizenplatzhalter 2"/>
          <p:cNvSpPr>
            <a:spLocks noGrp="1"/>
          </p:cNvSpPr>
          <p:nvPr>
            <p:ph type="body" idx="1"/>
          </p:nvPr>
        </p:nvSpPr>
        <p:spPr>
          <a:xfrm>
            <a:off x="306042" y="4777194"/>
            <a:ext cx="6309184" cy="4788475"/>
          </a:xfrm>
        </p:spPr>
        <p:txBody>
          <a:bodyPr/>
          <a:lstStyle/>
          <a:p>
            <a:endParaRPr lang="de-DE" sz="1000" dirty="0"/>
          </a:p>
        </p:txBody>
      </p:sp>
      <p:sp>
        <p:nvSpPr>
          <p:cNvPr id="4" name="Foliennummernplatzhalter 3"/>
          <p:cNvSpPr>
            <a:spLocks noGrp="1"/>
          </p:cNvSpPr>
          <p:nvPr>
            <p:ph type="sldNum" sz="quarter" idx="10"/>
          </p:nvPr>
        </p:nvSpPr>
        <p:spPr/>
        <p:txBody>
          <a:bodyPr/>
          <a:lstStyle/>
          <a:p>
            <a:fld id="{93EC69F1-1831-4E0D-97C5-E0C8961E176C}" type="slidenum">
              <a:rPr lang="de-DE" smtClean="0"/>
              <a:t>14</a:t>
            </a:fld>
            <a:endParaRPr lang="de-DE"/>
          </a:p>
        </p:txBody>
      </p:sp>
    </p:spTree>
    <p:extLst>
      <p:ext uri="{BB962C8B-B14F-4D97-AF65-F5344CB8AC3E}">
        <p14:creationId xmlns:p14="http://schemas.microsoft.com/office/powerpoint/2010/main" val="85356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1241425"/>
            <a:ext cx="5953125" cy="3349625"/>
          </a:xfrm>
        </p:spPr>
      </p:sp>
      <p:sp>
        <p:nvSpPr>
          <p:cNvPr id="3" name="Notizenplatzhalter 2"/>
          <p:cNvSpPr>
            <a:spLocks noGrp="1"/>
          </p:cNvSpPr>
          <p:nvPr>
            <p:ph type="body" idx="1"/>
          </p:nvPr>
        </p:nvSpPr>
        <p:spPr>
          <a:xfrm>
            <a:off x="308757" y="4777194"/>
            <a:ext cx="6175169" cy="4153050"/>
          </a:xfrm>
        </p:spPr>
        <p:txBody>
          <a:bodyPr/>
          <a:lstStyle/>
          <a:p>
            <a:endParaRPr lang="de-DE" dirty="0"/>
          </a:p>
        </p:txBody>
      </p:sp>
      <p:sp>
        <p:nvSpPr>
          <p:cNvPr id="4" name="Foliennummernplatzhalter 3"/>
          <p:cNvSpPr>
            <a:spLocks noGrp="1"/>
          </p:cNvSpPr>
          <p:nvPr>
            <p:ph type="sldNum" sz="quarter" idx="10"/>
          </p:nvPr>
        </p:nvSpPr>
        <p:spPr/>
        <p:txBody>
          <a:bodyPr/>
          <a:lstStyle/>
          <a:p>
            <a:fld id="{93EC69F1-1831-4E0D-97C5-E0C8961E176C}" type="slidenum">
              <a:rPr lang="de-DE" smtClean="0"/>
              <a:t>15</a:t>
            </a:fld>
            <a:endParaRPr lang="de-DE"/>
          </a:p>
        </p:txBody>
      </p:sp>
    </p:spTree>
    <p:extLst>
      <p:ext uri="{BB962C8B-B14F-4D97-AF65-F5344CB8AC3E}">
        <p14:creationId xmlns:p14="http://schemas.microsoft.com/office/powerpoint/2010/main" val="3625365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1241425"/>
            <a:ext cx="5953125" cy="3349625"/>
          </a:xfrm>
        </p:spPr>
      </p:sp>
      <p:sp>
        <p:nvSpPr>
          <p:cNvPr id="3" name="Notizenplatzhalter 2"/>
          <p:cNvSpPr>
            <a:spLocks noGrp="1"/>
          </p:cNvSpPr>
          <p:nvPr>
            <p:ph type="body" idx="1"/>
          </p:nvPr>
        </p:nvSpPr>
        <p:spPr>
          <a:xfrm>
            <a:off x="261257" y="4777193"/>
            <a:ext cx="6377049" cy="4271803"/>
          </a:xfrm>
        </p:spPr>
        <p:txBody>
          <a:bodyPr/>
          <a:lstStyle/>
          <a:p>
            <a:endParaRPr lang="de-DE" dirty="0"/>
          </a:p>
        </p:txBody>
      </p:sp>
      <p:sp>
        <p:nvSpPr>
          <p:cNvPr id="4" name="Foliennummernplatzhalter 3"/>
          <p:cNvSpPr>
            <a:spLocks noGrp="1"/>
          </p:cNvSpPr>
          <p:nvPr>
            <p:ph type="sldNum" sz="quarter" idx="10"/>
          </p:nvPr>
        </p:nvSpPr>
        <p:spPr/>
        <p:txBody>
          <a:bodyPr/>
          <a:lstStyle/>
          <a:p>
            <a:fld id="{93EC69F1-1831-4E0D-97C5-E0C8961E176C}" type="slidenum">
              <a:rPr lang="de-DE" smtClean="0"/>
              <a:t>16</a:t>
            </a:fld>
            <a:endParaRPr lang="de-DE"/>
          </a:p>
        </p:txBody>
      </p:sp>
    </p:spTree>
    <p:extLst>
      <p:ext uri="{BB962C8B-B14F-4D97-AF65-F5344CB8AC3E}">
        <p14:creationId xmlns:p14="http://schemas.microsoft.com/office/powerpoint/2010/main" val="703247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1241425"/>
            <a:ext cx="5953125" cy="334962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3EC69F1-1831-4E0D-97C5-E0C8961E176C}" type="slidenum">
              <a:rPr lang="de-DE" smtClean="0"/>
              <a:t>17</a:t>
            </a:fld>
            <a:endParaRPr lang="de-DE"/>
          </a:p>
        </p:txBody>
      </p:sp>
    </p:spTree>
    <p:extLst>
      <p:ext uri="{BB962C8B-B14F-4D97-AF65-F5344CB8AC3E}">
        <p14:creationId xmlns:p14="http://schemas.microsoft.com/office/powerpoint/2010/main" val="2124577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1241425"/>
            <a:ext cx="5953125" cy="3349625"/>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93EC69F1-1831-4E0D-97C5-E0C8961E176C}" type="slidenum">
              <a:rPr lang="de-DE" smtClean="0"/>
              <a:t>18</a:t>
            </a:fld>
            <a:endParaRPr lang="de-DE"/>
          </a:p>
        </p:txBody>
      </p:sp>
    </p:spTree>
    <p:extLst>
      <p:ext uri="{BB962C8B-B14F-4D97-AF65-F5344CB8AC3E}">
        <p14:creationId xmlns:p14="http://schemas.microsoft.com/office/powerpoint/2010/main" val="1945950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1241425"/>
            <a:ext cx="5953125" cy="3349625"/>
          </a:xfrm>
        </p:spPr>
      </p:sp>
      <p:sp>
        <p:nvSpPr>
          <p:cNvPr id="3" name="Notizenplatzhalter 2"/>
          <p:cNvSpPr>
            <a:spLocks noGrp="1"/>
          </p:cNvSpPr>
          <p:nvPr>
            <p:ph type="body" idx="1"/>
          </p:nvPr>
        </p:nvSpPr>
        <p:spPr>
          <a:xfrm>
            <a:off x="679768" y="4777194"/>
            <a:ext cx="5438140" cy="465138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dirty="0"/>
          </a:p>
        </p:txBody>
      </p:sp>
      <p:sp>
        <p:nvSpPr>
          <p:cNvPr id="4" name="Foliennummernplatzhalter 3"/>
          <p:cNvSpPr>
            <a:spLocks noGrp="1"/>
          </p:cNvSpPr>
          <p:nvPr>
            <p:ph type="sldNum" sz="quarter" idx="10"/>
          </p:nvPr>
        </p:nvSpPr>
        <p:spPr/>
        <p:txBody>
          <a:bodyPr/>
          <a:lstStyle/>
          <a:p>
            <a:fld id="{93EC69F1-1831-4E0D-97C5-E0C8961E176C}" type="slidenum">
              <a:rPr lang="de-DE" smtClean="0"/>
              <a:t>19</a:t>
            </a:fld>
            <a:endParaRPr lang="de-DE"/>
          </a:p>
        </p:txBody>
      </p:sp>
    </p:spTree>
    <p:extLst>
      <p:ext uri="{BB962C8B-B14F-4D97-AF65-F5344CB8AC3E}">
        <p14:creationId xmlns:p14="http://schemas.microsoft.com/office/powerpoint/2010/main" val="2803318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b="0" dirty="0">
              <a:solidFill>
                <a:srgbClr val="FF0000"/>
              </a:solidFill>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060B9AA0-D8CA-448D-A296-12E4F08DBD7B}" type="slidenum">
              <a:rPr lang="de-DE" smtClean="0"/>
              <a:t>2</a:t>
            </a:fld>
            <a:endParaRPr lang="de-DE"/>
          </a:p>
        </p:txBody>
      </p:sp>
    </p:spTree>
    <p:extLst>
      <p:ext uri="{BB962C8B-B14F-4D97-AF65-F5344CB8AC3E}">
        <p14:creationId xmlns:p14="http://schemas.microsoft.com/office/powerpoint/2010/main" val="3000940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1241425"/>
            <a:ext cx="5953125" cy="3349625"/>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effectLst/>
            </a:endParaRPr>
          </a:p>
        </p:txBody>
      </p:sp>
      <p:sp>
        <p:nvSpPr>
          <p:cNvPr id="4" name="Foliennummernplatzhalter 3"/>
          <p:cNvSpPr>
            <a:spLocks noGrp="1"/>
          </p:cNvSpPr>
          <p:nvPr>
            <p:ph type="sldNum" sz="quarter" idx="10"/>
          </p:nvPr>
        </p:nvSpPr>
        <p:spPr/>
        <p:txBody>
          <a:bodyPr/>
          <a:lstStyle/>
          <a:p>
            <a:fld id="{93EC69F1-1831-4E0D-97C5-E0C8961E176C}" type="slidenum">
              <a:rPr lang="de-DE" smtClean="0"/>
              <a:t>20</a:t>
            </a:fld>
            <a:endParaRPr lang="de-DE"/>
          </a:p>
        </p:txBody>
      </p:sp>
    </p:spTree>
    <p:extLst>
      <p:ext uri="{BB962C8B-B14F-4D97-AF65-F5344CB8AC3E}">
        <p14:creationId xmlns:p14="http://schemas.microsoft.com/office/powerpoint/2010/main" val="3989465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1241425"/>
            <a:ext cx="5953125" cy="334962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3EC69F1-1831-4E0D-97C5-E0C8961E176C}" type="slidenum">
              <a:rPr lang="de-DE" smtClean="0"/>
              <a:t>21</a:t>
            </a:fld>
            <a:endParaRPr lang="de-DE"/>
          </a:p>
        </p:txBody>
      </p:sp>
    </p:spTree>
    <p:extLst>
      <p:ext uri="{BB962C8B-B14F-4D97-AF65-F5344CB8AC3E}">
        <p14:creationId xmlns:p14="http://schemas.microsoft.com/office/powerpoint/2010/main" val="3848327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1241425"/>
            <a:ext cx="5953125" cy="334962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3EC69F1-1831-4E0D-97C5-E0C8961E176C}" type="slidenum">
              <a:rPr lang="de-DE" smtClean="0"/>
              <a:t>22</a:t>
            </a:fld>
            <a:endParaRPr lang="de-DE"/>
          </a:p>
        </p:txBody>
      </p:sp>
    </p:spTree>
    <p:extLst>
      <p:ext uri="{BB962C8B-B14F-4D97-AF65-F5344CB8AC3E}">
        <p14:creationId xmlns:p14="http://schemas.microsoft.com/office/powerpoint/2010/main" val="1008408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060B9AA0-D8CA-448D-A296-12E4F08DBD7B}" type="slidenum">
              <a:rPr lang="de-DE" smtClean="0"/>
              <a:t>23</a:t>
            </a:fld>
            <a:endParaRPr lang="de-DE"/>
          </a:p>
        </p:txBody>
      </p:sp>
    </p:spTree>
    <p:extLst>
      <p:ext uri="{BB962C8B-B14F-4D97-AF65-F5344CB8AC3E}">
        <p14:creationId xmlns:p14="http://schemas.microsoft.com/office/powerpoint/2010/main" val="3160266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60B9AA0-D8CA-448D-A296-12E4F08DBD7B}" type="slidenum">
              <a:rPr lang="de-DE" smtClean="0"/>
              <a:t>24</a:t>
            </a:fld>
            <a:endParaRPr lang="de-DE"/>
          </a:p>
        </p:txBody>
      </p:sp>
    </p:spTree>
    <p:extLst>
      <p:ext uri="{BB962C8B-B14F-4D97-AF65-F5344CB8AC3E}">
        <p14:creationId xmlns:p14="http://schemas.microsoft.com/office/powerpoint/2010/main" val="2526433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60B9AA0-D8CA-448D-A296-12E4F08DBD7B}" type="slidenum">
              <a:rPr lang="de-DE" smtClean="0"/>
              <a:t>25</a:t>
            </a:fld>
            <a:endParaRPr lang="de-DE"/>
          </a:p>
        </p:txBody>
      </p:sp>
    </p:spTree>
    <p:extLst>
      <p:ext uri="{BB962C8B-B14F-4D97-AF65-F5344CB8AC3E}">
        <p14:creationId xmlns:p14="http://schemas.microsoft.com/office/powerpoint/2010/main" val="3549940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60B9AA0-D8CA-448D-A296-12E4F08DBD7B}" type="slidenum">
              <a:rPr lang="de-DE" smtClean="0"/>
              <a:t>26</a:t>
            </a:fld>
            <a:endParaRPr lang="de-DE"/>
          </a:p>
        </p:txBody>
      </p:sp>
    </p:spTree>
    <p:extLst>
      <p:ext uri="{BB962C8B-B14F-4D97-AF65-F5344CB8AC3E}">
        <p14:creationId xmlns:p14="http://schemas.microsoft.com/office/powerpoint/2010/main" val="2532947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8113" y="773113"/>
            <a:ext cx="6462712" cy="3636962"/>
          </a:xfrm>
        </p:spPr>
      </p:sp>
      <p:sp>
        <p:nvSpPr>
          <p:cNvPr id="3" name="Notizenplatzhalter 2"/>
          <p:cNvSpPr>
            <a:spLocks noGrp="1"/>
          </p:cNvSpPr>
          <p:nvPr>
            <p:ph type="body" idx="1"/>
          </p:nvPr>
        </p:nvSpPr>
        <p:spPr>
          <a:xfrm>
            <a:off x="195302" y="4570898"/>
            <a:ext cx="6429305" cy="544025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kern="1200" baseline="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060B9AA0-D8CA-448D-A296-12E4F08DBD7B}" type="slidenum">
              <a:rPr lang="de-DE" smtClean="0"/>
              <a:t>27</a:t>
            </a:fld>
            <a:endParaRPr lang="de-DE" dirty="0"/>
          </a:p>
        </p:txBody>
      </p:sp>
    </p:spTree>
    <p:extLst>
      <p:ext uri="{BB962C8B-B14F-4D97-AF65-F5344CB8AC3E}">
        <p14:creationId xmlns:p14="http://schemas.microsoft.com/office/powerpoint/2010/main" val="6914327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10"/>
          </p:nvPr>
        </p:nvSpPr>
        <p:spPr/>
        <p:txBody>
          <a:bodyPr/>
          <a:lstStyle/>
          <a:p>
            <a:fld id="{060B9AA0-D8CA-448D-A296-12E4F08DBD7B}" type="slidenum">
              <a:rPr lang="de-DE" smtClean="0"/>
              <a:t>28</a:t>
            </a:fld>
            <a:endParaRPr lang="de-DE"/>
          </a:p>
        </p:txBody>
      </p:sp>
    </p:spTree>
    <p:extLst>
      <p:ext uri="{BB962C8B-B14F-4D97-AF65-F5344CB8AC3E}">
        <p14:creationId xmlns:p14="http://schemas.microsoft.com/office/powerpoint/2010/main" val="1413304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a:p>
        </p:txBody>
      </p:sp>
      <p:sp>
        <p:nvSpPr>
          <p:cNvPr id="4" name="Foliennummernplatzhalter 3"/>
          <p:cNvSpPr>
            <a:spLocks noGrp="1"/>
          </p:cNvSpPr>
          <p:nvPr>
            <p:ph type="sldNum" sz="quarter" idx="10"/>
          </p:nvPr>
        </p:nvSpPr>
        <p:spPr/>
        <p:txBody>
          <a:bodyPr/>
          <a:lstStyle/>
          <a:p>
            <a:fld id="{060B9AA0-D8CA-448D-A296-12E4F08DBD7B}" type="slidenum">
              <a:rPr lang="de-DE" smtClean="0"/>
              <a:t>29</a:t>
            </a:fld>
            <a:endParaRPr lang="de-DE"/>
          </a:p>
        </p:txBody>
      </p:sp>
    </p:spTree>
    <p:extLst>
      <p:ext uri="{BB962C8B-B14F-4D97-AF65-F5344CB8AC3E}">
        <p14:creationId xmlns:p14="http://schemas.microsoft.com/office/powerpoint/2010/main" val="2877809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223306" y="5186075"/>
            <a:ext cx="6344496" cy="5258474"/>
          </a:xfrm>
        </p:spPr>
        <p:txBody>
          <a:bodyPr/>
          <a:lstStyle/>
          <a:p>
            <a:endParaRPr lang="de-DE" dirty="0"/>
          </a:p>
        </p:txBody>
      </p:sp>
      <p:sp>
        <p:nvSpPr>
          <p:cNvPr id="4" name="Foliennummernplatzhalter 3"/>
          <p:cNvSpPr>
            <a:spLocks noGrp="1"/>
          </p:cNvSpPr>
          <p:nvPr>
            <p:ph type="sldNum" sz="quarter" idx="10"/>
          </p:nvPr>
        </p:nvSpPr>
        <p:spPr/>
        <p:txBody>
          <a:bodyPr/>
          <a:lstStyle/>
          <a:p>
            <a:fld id="{060B9AA0-D8CA-448D-A296-12E4F08DBD7B}" type="slidenum">
              <a:rPr lang="de-DE" smtClean="0"/>
              <a:t>3</a:t>
            </a:fld>
            <a:endParaRPr lang="de-DE"/>
          </a:p>
        </p:txBody>
      </p:sp>
    </p:spTree>
    <p:extLst>
      <p:ext uri="{BB962C8B-B14F-4D97-AF65-F5344CB8AC3E}">
        <p14:creationId xmlns:p14="http://schemas.microsoft.com/office/powerpoint/2010/main" val="1300956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8113" y="773113"/>
            <a:ext cx="6462712" cy="3636962"/>
          </a:xfrm>
        </p:spPr>
      </p:sp>
      <p:sp>
        <p:nvSpPr>
          <p:cNvPr id="3" name="Notizenplatzhalter 2"/>
          <p:cNvSpPr>
            <a:spLocks noGrp="1"/>
          </p:cNvSpPr>
          <p:nvPr>
            <p:ph type="body" idx="1"/>
          </p:nvPr>
        </p:nvSpPr>
        <p:spPr>
          <a:xfrm>
            <a:off x="255311" y="4487018"/>
            <a:ext cx="6370028" cy="61386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aseline="0" dirty="0"/>
          </a:p>
        </p:txBody>
      </p:sp>
      <p:sp>
        <p:nvSpPr>
          <p:cNvPr id="4" name="Foliennummernplatzhalter 3"/>
          <p:cNvSpPr>
            <a:spLocks noGrp="1"/>
          </p:cNvSpPr>
          <p:nvPr>
            <p:ph type="sldNum" sz="quarter" idx="10"/>
          </p:nvPr>
        </p:nvSpPr>
        <p:spPr/>
        <p:txBody>
          <a:bodyPr/>
          <a:lstStyle/>
          <a:p>
            <a:fld id="{060B9AA0-D8CA-448D-A296-12E4F08DBD7B}" type="slidenum">
              <a:rPr lang="de-DE" smtClean="0"/>
              <a:t>4</a:t>
            </a:fld>
            <a:endParaRPr lang="de-DE" dirty="0"/>
          </a:p>
        </p:txBody>
      </p:sp>
    </p:spTree>
    <p:extLst>
      <p:ext uri="{BB962C8B-B14F-4D97-AF65-F5344CB8AC3E}">
        <p14:creationId xmlns:p14="http://schemas.microsoft.com/office/powerpoint/2010/main" val="870159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1"/>
            <a:r>
              <a:rPr lang="de-DE" altLang="de-DE" sz="2000" b="1" dirty="0">
                <a:cs typeface="Arial"/>
              </a:rPr>
              <a:t>Energieeinsparrecht in Deutschland</a:t>
            </a:r>
          </a:p>
          <a:p>
            <a:pPr lvl="1"/>
            <a:endParaRPr lang="de-DE" altLang="de-DE" sz="2000" b="1" dirty="0">
              <a:cs typeface="Aria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de-DE" sz="2000" b="1" dirty="0"/>
              <a:t>Historischer Überblick</a:t>
            </a:r>
          </a:p>
          <a:p>
            <a:pPr lvl="1"/>
            <a:endParaRPr lang="de-DE" altLang="de-DE" sz="2000" b="1" dirty="0">
              <a:cs typeface="Arial"/>
            </a:endParaRPr>
          </a:p>
          <a:p>
            <a:pPr lvl="1"/>
            <a:r>
              <a:rPr lang="de-DE" sz="2000" dirty="0"/>
              <a:t>Am 1. November 2020 ist das GEG in der vom Bundestag beschlossenen Fassung vom 8. August 2020 in Kraft getreten</a:t>
            </a:r>
          </a:p>
          <a:p>
            <a:pPr lvl="1"/>
            <a:endParaRPr lang="de-DE" sz="2000" dirty="0"/>
          </a:p>
          <a:p>
            <a:pPr lvl="1"/>
            <a:r>
              <a:rPr lang="de-DE" sz="2000" dirty="0"/>
              <a:t>Das GEG ist wie auch die EnEV die Umsetzung der EPBD,</a:t>
            </a:r>
            <a:r>
              <a:rPr lang="de-DE" sz="2000" baseline="0" dirty="0"/>
              <a:t> </a:t>
            </a:r>
            <a:r>
              <a:rPr lang="de-DE" sz="2000" dirty="0"/>
              <a:t>die Weiterentwicklung der bisherigen Energieeinsparverordnung EnEV und die Verankerung der Energieeinsparung im Bereich der Gebäude in einem Gesetz und nicht in einer Verordnung. Daher konnte das Energieeinsparungsgesetz (EnEG), das nach der ersten Ölkrise 1973 im Jahr 1976 erlassen wurde, auch außer Kraft treten.</a:t>
            </a:r>
          </a:p>
          <a:p>
            <a:pPr lvl="1"/>
            <a:endParaRPr lang="de-DE" sz="2000" dirty="0"/>
          </a:p>
          <a:p>
            <a:pPr lvl="1"/>
            <a:r>
              <a:rPr lang="de-DE" sz="2000" dirty="0"/>
              <a:t>In das Gebäudeenergiegesetz (GEG) wurde auch das bisherige Erneuerbare-Energien-Wärmegesetz (</a:t>
            </a:r>
            <a:r>
              <a:rPr lang="de-DE" sz="2000" dirty="0" err="1"/>
              <a:t>EEWärmeG</a:t>
            </a:r>
            <a:r>
              <a:rPr lang="de-DE" sz="2000" dirty="0"/>
              <a:t>) integriert, das wiederum die nationale Umsetzung der EU-Erneuerbare-Energien-Richtlinie, der </a:t>
            </a:r>
            <a:r>
              <a:rPr lang="de-DE" sz="2000" dirty="0" err="1"/>
              <a:t>Renewable</a:t>
            </a:r>
            <a:r>
              <a:rPr lang="de-DE" sz="2000" dirty="0"/>
              <a:t> </a:t>
            </a:r>
            <a:r>
              <a:rPr lang="de-DE" sz="2000" dirty="0" err="1"/>
              <a:t>Energy</a:t>
            </a:r>
            <a:r>
              <a:rPr lang="de-DE" sz="2000" dirty="0"/>
              <a:t> </a:t>
            </a:r>
            <a:r>
              <a:rPr lang="de-DE" sz="2000" dirty="0" err="1"/>
              <a:t>Directive</a:t>
            </a:r>
            <a:r>
              <a:rPr lang="de-DE" sz="2000" dirty="0"/>
              <a:t> RED, war.</a:t>
            </a:r>
          </a:p>
          <a:p>
            <a:pPr lvl="1"/>
            <a:endParaRPr lang="de-DE" sz="2000" dirty="0"/>
          </a:p>
          <a:p>
            <a:pPr lvl="1"/>
            <a:r>
              <a:rPr lang="de-DE" sz="2000" baseline="0" dirty="0"/>
              <a:t>Die jüngste Novelle des GEG trat z</a:t>
            </a:r>
            <a:r>
              <a:rPr lang="de-DE" sz="2000" dirty="0"/>
              <a:t>um 1.1.2024 i</a:t>
            </a:r>
            <a:r>
              <a:rPr lang="de-DE" sz="2000" baseline="0" dirty="0"/>
              <a:t>n Kraft und beinhaltet die Pflicht zum Betrieb jeder neu eingebauten Heizung mit 65 % erneuerbaren Energien.</a:t>
            </a:r>
            <a:endParaRPr lang="de-DE" dirty="0"/>
          </a:p>
        </p:txBody>
      </p:sp>
      <p:sp>
        <p:nvSpPr>
          <p:cNvPr id="4" name="Foliennummernplatzhalter 3"/>
          <p:cNvSpPr>
            <a:spLocks noGrp="1"/>
          </p:cNvSpPr>
          <p:nvPr>
            <p:ph type="sldNum" sz="quarter" idx="10"/>
          </p:nvPr>
        </p:nvSpPr>
        <p:spPr/>
        <p:txBody>
          <a:bodyPr/>
          <a:lstStyle/>
          <a:p>
            <a:fld id="{060B9AA0-D8CA-448D-A296-12E4F08DBD7B}" type="slidenum">
              <a:rPr lang="de-DE" smtClean="0"/>
              <a:t>5</a:t>
            </a:fld>
            <a:endParaRPr lang="de-DE"/>
          </a:p>
        </p:txBody>
      </p:sp>
    </p:spTree>
    <p:extLst>
      <p:ext uri="{BB962C8B-B14F-4D97-AF65-F5344CB8AC3E}">
        <p14:creationId xmlns:p14="http://schemas.microsoft.com/office/powerpoint/2010/main" val="827909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bg1"/>
              </a:solidFill>
              <a:latin typeface="+mn-lt"/>
            </a:endParaRPr>
          </a:p>
        </p:txBody>
      </p:sp>
      <p:sp>
        <p:nvSpPr>
          <p:cNvPr id="4" name="Foliennummernplatzhalter 3"/>
          <p:cNvSpPr>
            <a:spLocks noGrp="1"/>
          </p:cNvSpPr>
          <p:nvPr>
            <p:ph type="sldNum" sz="quarter" idx="10"/>
          </p:nvPr>
        </p:nvSpPr>
        <p:spPr/>
        <p:txBody>
          <a:bodyPr/>
          <a:lstStyle/>
          <a:p>
            <a:fld id="{060B9AA0-D8CA-448D-A296-12E4F08DBD7B}" type="slidenum">
              <a:rPr lang="de-DE" smtClean="0"/>
              <a:t>6</a:t>
            </a:fld>
            <a:endParaRPr lang="de-DE"/>
          </a:p>
        </p:txBody>
      </p:sp>
    </p:spTree>
    <p:extLst>
      <p:ext uri="{BB962C8B-B14F-4D97-AF65-F5344CB8AC3E}">
        <p14:creationId xmlns:p14="http://schemas.microsoft.com/office/powerpoint/2010/main" val="1457214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b="1" dirty="0"/>
          </a:p>
        </p:txBody>
      </p:sp>
      <p:sp>
        <p:nvSpPr>
          <p:cNvPr id="4" name="Foliennummernplatzhalter 3"/>
          <p:cNvSpPr>
            <a:spLocks noGrp="1"/>
          </p:cNvSpPr>
          <p:nvPr>
            <p:ph type="sldNum" sz="quarter" idx="10"/>
          </p:nvPr>
        </p:nvSpPr>
        <p:spPr/>
        <p:txBody>
          <a:bodyPr/>
          <a:lstStyle/>
          <a:p>
            <a:fld id="{060B9AA0-D8CA-448D-A296-12E4F08DBD7B}" type="slidenum">
              <a:rPr lang="de-DE" smtClean="0"/>
              <a:t>7</a:t>
            </a:fld>
            <a:endParaRPr lang="de-DE"/>
          </a:p>
        </p:txBody>
      </p:sp>
    </p:spTree>
    <p:extLst>
      <p:ext uri="{BB962C8B-B14F-4D97-AF65-F5344CB8AC3E}">
        <p14:creationId xmlns:p14="http://schemas.microsoft.com/office/powerpoint/2010/main" val="2283915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600" dirty="0"/>
          </a:p>
        </p:txBody>
      </p:sp>
      <p:sp>
        <p:nvSpPr>
          <p:cNvPr id="4" name="Foliennummernplatzhalter 3"/>
          <p:cNvSpPr>
            <a:spLocks noGrp="1"/>
          </p:cNvSpPr>
          <p:nvPr>
            <p:ph type="sldNum" sz="quarter" idx="10"/>
          </p:nvPr>
        </p:nvSpPr>
        <p:spPr/>
        <p:txBody>
          <a:bodyPr/>
          <a:lstStyle/>
          <a:p>
            <a:fld id="{060B9AA0-D8CA-448D-A296-12E4F08DBD7B}" type="slidenum">
              <a:rPr lang="de-DE" smtClean="0"/>
              <a:t>8</a:t>
            </a:fld>
            <a:endParaRPr lang="de-DE"/>
          </a:p>
        </p:txBody>
      </p:sp>
    </p:spTree>
    <p:extLst>
      <p:ext uri="{BB962C8B-B14F-4D97-AF65-F5344CB8AC3E}">
        <p14:creationId xmlns:p14="http://schemas.microsoft.com/office/powerpoint/2010/main" val="2352975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endParaRPr lang="de-DE" dirty="0"/>
          </a:p>
        </p:txBody>
      </p:sp>
      <p:sp>
        <p:nvSpPr>
          <p:cNvPr id="4" name="Foliennummernplatzhalter 3"/>
          <p:cNvSpPr>
            <a:spLocks noGrp="1"/>
          </p:cNvSpPr>
          <p:nvPr>
            <p:ph type="sldNum" sz="quarter" idx="10"/>
          </p:nvPr>
        </p:nvSpPr>
        <p:spPr/>
        <p:txBody>
          <a:bodyPr/>
          <a:lstStyle/>
          <a:p>
            <a:fld id="{060B9AA0-D8CA-448D-A296-12E4F08DBD7B}" type="slidenum">
              <a:rPr lang="de-DE" smtClean="0"/>
              <a:t>9</a:t>
            </a:fld>
            <a:endParaRPr lang="de-DE"/>
          </a:p>
        </p:txBody>
      </p:sp>
    </p:spTree>
    <p:extLst>
      <p:ext uri="{BB962C8B-B14F-4D97-AF65-F5344CB8AC3E}">
        <p14:creationId xmlns:p14="http://schemas.microsoft.com/office/powerpoint/2010/main" val="3413166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it Bild">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154BBE70-06BD-C84E-9EF0-48353FCE8890}"/>
              </a:ext>
            </a:extLst>
          </p:cNvPr>
          <p:cNvSpPr>
            <a:spLocks noGrp="1"/>
          </p:cNvSpPr>
          <p:nvPr>
            <p:ph type="pic" sz="quarter" idx="10"/>
          </p:nvPr>
        </p:nvSpPr>
        <p:spPr>
          <a:xfrm>
            <a:off x="0" y="2194560"/>
            <a:ext cx="12192000" cy="4663439"/>
          </a:xfrm>
          <a:prstGeom prst="rect">
            <a:avLst/>
          </a:prstGeom>
        </p:spPr>
        <p:txBody>
          <a:bodyPr/>
          <a:lstStyle/>
          <a:p>
            <a:r>
              <a:rPr lang="de-DE"/>
              <a:t>Bild durch Klicken auf Symbol hinzufügen</a:t>
            </a:r>
            <a:endParaRPr lang="de-DE" dirty="0"/>
          </a:p>
        </p:txBody>
      </p:sp>
      <p:sp>
        <p:nvSpPr>
          <p:cNvPr id="11" name="Textplatzhalter 3">
            <a:extLst>
              <a:ext uri="{FF2B5EF4-FFF2-40B4-BE49-F238E27FC236}">
                <a16:creationId xmlns:a16="http://schemas.microsoft.com/office/drawing/2014/main" id="{A0469F39-AC36-0248-BB3A-77BDD3706FFB}"/>
              </a:ext>
            </a:extLst>
          </p:cNvPr>
          <p:cNvSpPr>
            <a:spLocks noGrp="1"/>
          </p:cNvSpPr>
          <p:nvPr>
            <p:ph type="body" sz="quarter" idx="11" hasCustomPrompt="1"/>
          </p:nvPr>
        </p:nvSpPr>
        <p:spPr>
          <a:xfrm>
            <a:off x="1045027" y="5103196"/>
            <a:ext cx="2071401" cy="424732"/>
          </a:xfrm>
          <a:prstGeom prst="rect">
            <a:avLst/>
          </a:prstGeom>
          <a:solidFill>
            <a:schemeClr val="bg1"/>
          </a:solidFill>
        </p:spPr>
        <p:txBody>
          <a:bodyPr wrap="none">
            <a:spAutoFit/>
          </a:bodyPr>
          <a:lstStyle>
            <a:lvl1pPr marL="0" indent="0">
              <a:buFontTx/>
              <a:buNone/>
              <a:defRPr sz="2400" b="1"/>
            </a:lvl1pPr>
          </a:lstStyle>
          <a:p>
            <a:pPr lvl="0"/>
            <a:r>
              <a:rPr lang="de-DE" dirty="0"/>
              <a:t>Titel einfügen</a:t>
            </a:r>
          </a:p>
        </p:txBody>
      </p:sp>
      <p:sp>
        <p:nvSpPr>
          <p:cNvPr id="13" name="Textplatzhalter 3">
            <a:extLst>
              <a:ext uri="{FF2B5EF4-FFF2-40B4-BE49-F238E27FC236}">
                <a16:creationId xmlns:a16="http://schemas.microsoft.com/office/drawing/2014/main" id="{522AD735-E476-D241-8545-D5629EF794D4}"/>
              </a:ext>
            </a:extLst>
          </p:cNvPr>
          <p:cNvSpPr>
            <a:spLocks noGrp="1"/>
          </p:cNvSpPr>
          <p:nvPr>
            <p:ph type="body" sz="quarter" idx="12" hasCustomPrompt="1"/>
          </p:nvPr>
        </p:nvSpPr>
        <p:spPr>
          <a:xfrm>
            <a:off x="1048214" y="5637825"/>
            <a:ext cx="2917145" cy="424732"/>
          </a:xfrm>
          <a:prstGeom prst="rect">
            <a:avLst/>
          </a:prstGeom>
          <a:solidFill>
            <a:schemeClr val="bg1"/>
          </a:solidFill>
        </p:spPr>
        <p:txBody>
          <a:bodyPr wrap="none">
            <a:spAutoFit/>
          </a:bodyPr>
          <a:lstStyle>
            <a:lvl1pPr marL="0" indent="0">
              <a:buFontTx/>
              <a:buNone/>
              <a:defRPr sz="2400" b="0"/>
            </a:lvl1pPr>
          </a:lstStyle>
          <a:p>
            <a:pPr lvl="0"/>
            <a:r>
              <a:rPr lang="de-DE" dirty="0"/>
              <a:t>Name / Datum / Ort</a:t>
            </a:r>
          </a:p>
        </p:txBody>
      </p:sp>
    </p:spTree>
    <p:extLst>
      <p:ext uri="{BB962C8B-B14F-4D97-AF65-F5344CB8AC3E}">
        <p14:creationId xmlns:p14="http://schemas.microsoft.com/office/powerpoint/2010/main" val="1947929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Tabelle_gel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65894A-30F2-D44E-B2FE-A004E9A560B9}"/>
              </a:ext>
            </a:extLst>
          </p:cNvPr>
          <p:cNvSpPr>
            <a:spLocks noGrp="1"/>
          </p:cNvSpPr>
          <p:nvPr>
            <p:ph type="title" hasCustomPrompt="1"/>
          </p:nvPr>
        </p:nvSpPr>
        <p:spPr>
          <a:xfrm>
            <a:off x="838200" y="365125"/>
            <a:ext cx="10515600" cy="1325563"/>
          </a:xfrm>
          <a:prstGeom prst="rect">
            <a:avLst/>
          </a:prstGeom>
        </p:spPr>
        <p:txBody>
          <a:bodyPr/>
          <a:lstStyle/>
          <a:p>
            <a:r>
              <a:rPr lang="de-DE" dirty="0"/>
              <a:t>Tabelle</a:t>
            </a:r>
          </a:p>
        </p:txBody>
      </p:sp>
      <p:graphicFrame>
        <p:nvGraphicFramePr>
          <p:cNvPr id="4" name="Tabelle 3">
            <a:extLst>
              <a:ext uri="{FF2B5EF4-FFF2-40B4-BE49-F238E27FC236}">
                <a16:creationId xmlns:a16="http://schemas.microsoft.com/office/drawing/2014/main" id="{65D646AA-B024-9044-932C-D796E6177770}"/>
              </a:ext>
            </a:extLst>
          </p:cNvPr>
          <p:cNvGraphicFramePr>
            <a:graphicFrameLocks noGrp="1"/>
          </p:cNvGraphicFramePr>
          <p:nvPr userDrawn="1">
            <p:extLst>
              <p:ext uri="{D42A27DB-BD31-4B8C-83A1-F6EECF244321}">
                <p14:modId xmlns:p14="http://schemas.microsoft.com/office/powerpoint/2010/main" val="3272445407"/>
              </p:ext>
            </p:extLst>
          </p:nvPr>
        </p:nvGraphicFramePr>
        <p:xfrm>
          <a:off x="838200" y="2118975"/>
          <a:ext cx="10633365" cy="3441778"/>
        </p:xfrm>
        <a:graphic>
          <a:graphicData uri="http://schemas.openxmlformats.org/drawingml/2006/table">
            <a:tbl>
              <a:tblPr firstRow="1" bandRow="1">
                <a:tableStyleId>{5C22544A-7EE6-4342-B048-85BDC9FD1C3A}</a:tableStyleId>
              </a:tblPr>
              <a:tblGrid>
                <a:gridCol w="2126673">
                  <a:extLst>
                    <a:ext uri="{9D8B030D-6E8A-4147-A177-3AD203B41FA5}">
                      <a16:colId xmlns:a16="http://schemas.microsoft.com/office/drawing/2014/main" val="1956046303"/>
                    </a:ext>
                  </a:extLst>
                </a:gridCol>
                <a:gridCol w="2126673">
                  <a:extLst>
                    <a:ext uri="{9D8B030D-6E8A-4147-A177-3AD203B41FA5}">
                      <a16:colId xmlns:a16="http://schemas.microsoft.com/office/drawing/2014/main" val="3802819769"/>
                    </a:ext>
                  </a:extLst>
                </a:gridCol>
                <a:gridCol w="2126673">
                  <a:extLst>
                    <a:ext uri="{9D8B030D-6E8A-4147-A177-3AD203B41FA5}">
                      <a16:colId xmlns:a16="http://schemas.microsoft.com/office/drawing/2014/main" val="3395194591"/>
                    </a:ext>
                  </a:extLst>
                </a:gridCol>
                <a:gridCol w="2126673">
                  <a:extLst>
                    <a:ext uri="{9D8B030D-6E8A-4147-A177-3AD203B41FA5}">
                      <a16:colId xmlns:a16="http://schemas.microsoft.com/office/drawing/2014/main" val="3306517423"/>
                    </a:ext>
                  </a:extLst>
                </a:gridCol>
                <a:gridCol w="2126673">
                  <a:extLst>
                    <a:ext uri="{9D8B030D-6E8A-4147-A177-3AD203B41FA5}">
                      <a16:colId xmlns:a16="http://schemas.microsoft.com/office/drawing/2014/main" val="1352021980"/>
                    </a:ext>
                  </a:extLst>
                </a:gridCol>
              </a:tblGrid>
              <a:tr h="845898">
                <a:tc>
                  <a:txBody>
                    <a:bodyPr/>
                    <a:lstStyle/>
                    <a:p>
                      <a:endParaRPr lang="de-DE" b="1" i="0" dirty="0">
                        <a:solidFill>
                          <a:schemeClr val="tx1"/>
                        </a:solidFill>
                        <a:latin typeface="Roboto" panose="02000000000000000000" pitchFamily="2" charset="0"/>
                        <a:ea typeface="Roboto" panose="02000000000000000000" pitchFamily="2" charset="0"/>
                      </a:endParaRPr>
                    </a:p>
                  </a:txBody>
                  <a:tcPr>
                    <a:solidFill>
                      <a:srgbClr val="E6E000"/>
                    </a:solidFill>
                  </a:tcPr>
                </a:tc>
                <a:tc>
                  <a:txBody>
                    <a:bodyPr/>
                    <a:lstStyle/>
                    <a:p>
                      <a:endParaRPr lang="de-DE" b="1" i="0" dirty="0">
                        <a:solidFill>
                          <a:schemeClr val="tx1"/>
                        </a:solidFill>
                        <a:latin typeface="Roboto" panose="02000000000000000000" pitchFamily="2" charset="0"/>
                        <a:ea typeface="Roboto" panose="02000000000000000000" pitchFamily="2" charset="0"/>
                      </a:endParaRPr>
                    </a:p>
                  </a:txBody>
                  <a:tcPr>
                    <a:solidFill>
                      <a:srgbClr val="E6E000"/>
                    </a:solidFill>
                  </a:tcPr>
                </a:tc>
                <a:tc>
                  <a:txBody>
                    <a:bodyPr/>
                    <a:lstStyle/>
                    <a:p>
                      <a:endParaRPr lang="de-DE" b="1" i="0" dirty="0">
                        <a:solidFill>
                          <a:schemeClr val="tx1"/>
                        </a:solidFill>
                        <a:latin typeface="Roboto" panose="02000000000000000000" pitchFamily="2" charset="0"/>
                        <a:ea typeface="Roboto" panose="02000000000000000000" pitchFamily="2" charset="0"/>
                      </a:endParaRPr>
                    </a:p>
                  </a:txBody>
                  <a:tcPr>
                    <a:solidFill>
                      <a:srgbClr val="E6E000"/>
                    </a:solidFill>
                  </a:tcPr>
                </a:tc>
                <a:tc>
                  <a:txBody>
                    <a:bodyPr/>
                    <a:lstStyle/>
                    <a:p>
                      <a:endParaRPr lang="de-DE" b="1" i="0" dirty="0">
                        <a:solidFill>
                          <a:schemeClr val="tx1"/>
                        </a:solidFill>
                        <a:latin typeface="Roboto" panose="02000000000000000000" pitchFamily="2" charset="0"/>
                        <a:ea typeface="Roboto" panose="02000000000000000000" pitchFamily="2" charset="0"/>
                      </a:endParaRPr>
                    </a:p>
                  </a:txBody>
                  <a:tcPr>
                    <a:solidFill>
                      <a:srgbClr val="E6E000"/>
                    </a:solidFill>
                  </a:tcPr>
                </a:tc>
                <a:tc>
                  <a:txBody>
                    <a:bodyPr/>
                    <a:lstStyle/>
                    <a:p>
                      <a:endParaRPr lang="de-DE" b="1" i="0" dirty="0">
                        <a:solidFill>
                          <a:schemeClr val="tx1"/>
                        </a:solidFill>
                        <a:latin typeface="Roboto" panose="02000000000000000000" pitchFamily="2" charset="0"/>
                        <a:ea typeface="Roboto" panose="02000000000000000000" pitchFamily="2" charset="0"/>
                      </a:endParaRPr>
                    </a:p>
                  </a:txBody>
                  <a:tcPr>
                    <a:solidFill>
                      <a:srgbClr val="E6E000"/>
                    </a:solidFill>
                  </a:tcPr>
                </a:tc>
                <a:extLst>
                  <a:ext uri="{0D108BD9-81ED-4DB2-BD59-A6C34878D82A}">
                    <a16:rowId xmlns:a16="http://schemas.microsoft.com/office/drawing/2014/main" val="720749469"/>
                  </a:ext>
                </a:extLst>
              </a:tr>
              <a:tr h="370840">
                <a:tc>
                  <a:txBody>
                    <a:bodyPr/>
                    <a:lstStyle/>
                    <a:p>
                      <a:endParaRPr lang="de-DE" b="0" i="0" dirty="0">
                        <a:latin typeface="Roboto" panose="02000000000000000000" pitchFamily="2" charset="0"/>
                        <a:ea typeface="Roboto" panose="02000000000000000000" pitchFamily="2" charset="0"/>
                      </a:endParaRPr>
                    </a:p>
                  </a:txBody>
                  <a:tcPr>
                    <a:solidFill>
                      <a:schemeClr val="bg1">
                        <a:lumMod val="85000"/>
                      </a:schemeClr>
                    </a:solidFill>
                  </a:tcPr>
                </a:tc>
                <a:tc>
                  <a:txBody>
                    <a:bodyPr/>
                    <a:lstStyle/>
                    <a:p>
                      <a:endParaRPr lang="de-DE" b="0" i="0" dirty="0">
                        <a:latin typeface="Roboto" panose="02000000000000000000" pitchFamily="2" charset="0"/>
                        <a:ea typeface="Roboto" panose="02000000000000000000" pitchFamily="2" charset="0"/>
                      </a:endParaRPr>
                    </a:p>
                  </a:txBody>
                  <a:tcPr>
                    <a:solidFill>
                      <a:schemeClr val="bg1">
                        <a:lumMod val="85000"/>
                      </a:schemeClr>
                    </a:solidFill>
                  </a:tcPr>
                </a:tc>
                <a:tc>
                  <a:txBody>
                    <a:bodyPr/>
                    <a:lstStyle/>
                    <a:p>
                      <a:endParaRPr lang="de-DE" b="0" i="0" dirty="0">
                        <a:latin typeface="Roboto" panose="02000000000000000000" pitchFamily="2" charset="0"/>
                        <a:ea typeface="Roboto" panose="02000000000000000000" pitchFamily="2" charset="0"/>
                      </a:endParaRPr>
                    </a:p>
                  </a:txBody>
                  <a:tcPr>
                    <a:solidFill>
                      <a:schemeClr val="bg1">
                        <a:lumMod val="85000"/>
                      </a:schemeClr>
                    </a:solidFill>
                  </a:tcPr>
                </a:tc>
                <a:tc>
                  <a:txBody>
                    <a:bodyPr/>
                    <a:lstStyle/>
                    <a:p>
                      <a:endParaRPr lang="de-DE" b="0" i="0" dirty="0">
                        <a:latin typeface="Roboto" panose="02000000000000000000" pitchFamily="2" charset="0"/>
                        <a:ea typeface="Roboto" panose="02000000000000000000" pitchFamily="2" charset="0"/>
                      </a:endParaRPr>
                    </a:p>
                  </a:txBody>
                  <a:tcPr>
                    <a:solidFill>
                      <a:schemeClr val="bg1">
                        <a:lumMod val="85000"/>
                      </a:schemeClr>
                    </a:solidFill>
                  </a:tcPr>
                </a:tc>
                <a:tc>
                  <a:txBody>
                    <a:bodyPr/>
                    <a:lstStyle/>
                    <a:p>
                      <a:endParaRPr lang="de-DE" b="0" i="0" dirty="0">
                        <a:latin typeface="Roboto" panose="02000000000000000000" pitchFamily="2" charset="0"/>
                        <a:ea typeface="Roboto" panose="02000000000000000000" pitchFamily="2" charset="0"/>
                      </a:endParaRPr>
                    </a:p>
                  </a:txBody>
                  <a:tcPr>
                    <a:solidFill>
                      <a:schemeClr val="bg1">
                        <a:lumMod val="85000"/>
                      </a:schemeClr>
                    </a:solidFill>
                  </a:tcPr>
                </a:tc>
                <a:extLst>
                  <a:ext uri="{0D108BD9-81ED-4DB2-BD59-A6C34878D82A}">
                    <a16:rowId xmlns:a16="http://schemas.microsoft.com/office/drawing/2014/main" val="3610841084"/>
                  </a:ext>
                </a:extLst>
              </a:tr>
              <a:tr h="370840">
                <a:tc>
                  <a:txBody>
                    <a:bodyPr/>
                    <a:lstStyle/>
                    <a:p>
                      <a:endParaRPr lang="de-DE" b="0" i="0" dirty="0">
                        <a:latin typeface="Roboto" panose="02000000000000000000" pitchFamily="2" charset="0"/>
                        <a:ea typeface="Roboto" panose="02000000000000000000" pitchFamily="2" charset="0"/>
                      </a:endParaRPr>
                    </a:p>
                  </a:txBody>
                  <a:tcPr>
                    <a:solidFill>
                      <a:schemeClr val="bg1">
                        <a:lumMod val="95000"/>
                      </a:schemeClr>
                    </a:solidFill>
                  </a:tcPr>
                </a:tc>
                <a:tc>
                  <a:txBody>
                    <a:bodyPr/>
                    <a:lstStyle/>
                    <a:p>
                      <a:endParaRPr lang="de-DE" b="0" i="0" dirty="0">
                        <a:latin typeface="Roboto" panose="02000000000000000000" pitchFamily="2" charset="0"/>
                        <a:ea typeface="Roboto" panose="02000000000000000000" pitchFamily="2" charset="0"/>
                      </a:endParaRPr>
                    </a:p>
                  </a:txBody>
                  <a:tcPr>
                    <a:solidFill>
                      <a:schemeClr val="bg1">
                        <a:lumMod val="95000"/>
                      </a:schemeClr>
                    </a:solidFill>
                  </a:tcPr>
                </a:tc>
                <a:tc>
                  <a:txBody>
                    <a:bodyPr/>
                    <a:lstStyle/>
                    <a:p>
                      <a:endParaRPr lang="de-DE" b="0" i="0" dirty="0">
                        <a:latin typeface="Roboto" panose="02000000000000000000" pitchFamily="2" charset="0"/>
                        <a:ea typeface="Roboto" panose="02000000000000000000" pitchFamily="2" charset="0"/>
                      </a:endParaRPr>
                    </a:p>
                  </a:txBody>
                  <a:tcPr>
                    <a:solidFill>
                      <a:schemeClr val="bg1">
                        <a:lumMod val="95000"/>
                      </a:schemeClr>
                    </a:solidFill>
                  </a:tcPr>
                </a:tc>
                <a:tc>
                  <a:txBody>
                    <a:bodyPr/>
                    <a:lstStyle/>
                    <a:p>
                      <a:endParaRPr lang="de-DE" b="0" i="0" dirty="0">
                        <a:latin typeface="Roboto" panose="02000000000000000000" pitchFamily="2" charset="0"/>
                        <a:ea typeface="Roboto" panose="02000000000000000000" pitchFamily="2" charset="0"/>
                      </a:endParaRPr>
                    </a:p>
                  </a:txBody>
                  <a:tcPr>
                    <a:solidFill>
                      <a:schemeClr val="bg1">
                        <a:lumMod val="95000"/>
                      </a:schemeClr>
                    </a:solidFill>
                  </a:tcPr>
                </a:tc>
                <a:tc>
                  <a:txBody>
                    <a:bodyPr/>
                    <a:lstStyle/>
                    <a:p>
                      <a:endParaRPr lang="de-DE" b="0" i="0" dirty="0">
                        <a:latin typeface="Roboto" panose="02000000000000000000" pitchFamily="2" charset="0"/>
                        <a:ea typeface="Roboto" panose="02000000000000000000" pitchFamily="2" charset="0"/>
                      </a:endParaRPr>
                    </a:p>
                  </a:txBody>
                  <a:tcPr>
                    <a:solidFill>
                      <a:schemeClr val="bg1">
                        <a:lumMod val="95000"/>
                      </a:schemeClr>
                    </a:solidFill>
                  </a:tcPr>
                </a:tc>
                <a:extLst>
                  <a:ext uri="{0D108BD9-81ED-4DB2-BD59-A6C34878D82A}">
                    <a16:rowId xmlns:a16="http://schemas.microsoft.com/office/drawing/2014/main" val="3274121011"/>
                  </a:ext>
                </a:extLst>
              </a:tr>
              <a:tr h="370840">
                <a:tc>
                  <a:txBody>
                    <a:bodyPr/>
                    <a:lstStyle/>
                    <a:p>
                      <a:endParaRPr lang="de-DE" b="0" i="0" dirty="0">
                        <a:latin typeface="Roboto" panose="02000000000000000000" pitchFamily="2" charset="0"/>
                        <a:ea typeface="Roboto" panose="02000000000000000000" pitchFamily="2" charset="0"/>
                      </a:endParaRPr>
                    </a:p>
                  </a:txBody>
                  <a:tcPr>
                    <a:solidFill>
                      <a:schemeClr val="bg1">
                        <a:lumMod val="85000"/>
                      </a:schemeClr>
                    </a:solidFill>
                  </a:tcPr>
                </a:tc>
                <a:tc>
                  <a:txBody>
                    <a:bodyPr/>
                    <a:lstStyle/>
                    <a:p>
                      <a:endParaRPr lang="de-DE" b="0" i="0" dirty="0">
                        <a:latin typeface="Roboto" panose="02000000000000000000" pitchFamily="2" charset="0"/>
                        <a:ea typeface="Roboto" panose="02000000000000000000" pitchFamily="2" charset="0"/>
                      </a:endParaRPr>
                    </a:p>
                  </a:txBody>
                  <a:tcPr>
                    <a:solidFill>
                      <a:schemeClr val="bg1">
                        <a:lumMod val="85000"/>
                      </a:schemeClr>
                    </a:solidFill>
                  </a:tcPr>
                </a:tc>
                <a:tc>
                  <a:txBody>
                    <a:bodyPr/>
                    <a:lstStyle/>
                    <a:p>
                      <a:endParaRPr lang="de-DE" b="0" i="0" dirty="0">
                        <a:latin typeface="Roboto" panose="02000000000000000000" pitchFamily="2" charset="0"/>
                        <a:ea typeface="Roboto" panose="02000000000000000000" pitchFamily="2" charset="0"/>
                      </a:endParaRPr>
                    </a:p>
                  </a:txBody>
                  <a:tcPr>
                    <a:solidFill>
                      <a:schemeClr val="bg1">
                        <a:lumMod val="85000"/>
                      </a:schemeClr>
                    </a:solidFill>
                  </a:tcPr>
                </a:tc>
                <a:tc>
                  <a:txBody>
                    <a:bodyPr/>
                    <a:lstStyle/>
                    <a:p>
                      <a:endParaRPr lang="de-DE" b="0" i="0" dirty="0">
                        <a:latin typeface="Roboto" panose="02000000000000000000" pitchFamily="2" charset="0"/>
                        <a:ea typeface="Roboto" panose="02000000000000000000" pitchFamily="2" charset="0"/>
                      </a:endParaRPr>
                    </a:p>
                  </a:txBody>
                  <a:tcPr>
                    <a:solidFill>
                      <a:schemeClr val="bg1">
                        <a:lumMod val="85000"/>
                      </a:schemeClr>
                    </a:solidFill>
                  </a:tcPr>
                </a:tc>
                <a:tc>
                  <a:txBody>
                    <a:bodyPr/>
                    <a:lstStyle/>
                    <a:p>
                      <a:endParaRPr lang="de-DE" b="0" i="0" dirty="0">
                        <a:latin typeface="Roboto" panose="02000000000000000000" pitchFamily="2" charset="0"/>
                        <a:ea typeface="Roboto" panose="02000000000000000000" pitchFamily="2" charset="0"/>
                      </a:endParaRPr>
                    </a:p>
                  </a:txBody>
                  <a:tcPr>
                    <a:solidFill>
                      <a:schemeClr val="bg1">
                        <a:lumMod val="85000"/>
                      </a:schemeClr>
                    </a:solidFill>
                  </a:tcPr>
                </a:tc>
                <a:extLst>
                  <a:ext uri="{0D108BD9-81ED-4DB2-BD59-A6C34878D82A}">
                    <a16:rowId xmlns:a16="http://schemas.microsoft.com/office/drawing/2014/main" val="1104865069"/>
                  </a:ext>
                </a:extLst>
              </a:tr>
              <a:tr h="370840">
                <a:tc>
                  <a:txBody>
                    <a:bodyPr/>
                    <a:lstStyle/>
                    <a:p>
                      <a:endParaRPr lang="de-DE" b="0" i="0" dirty="0">
                        <a:latin typeface="Roboto" panose="02000000000000000000" pitchFamily="2" charset="0"/>
                        <a:ea typeface="Roboto" panose="02000000000000000000" pitchFamily="2" charset="0"/>
                      </a:endParaRPr>
                    </a:p>
                  </a:txBody>
                  <a:tcPr>
                    <a:solidFill>
                      <a:schemeClr val="bg1">
                        <a:lumMod val="95000"/>
                      </a:schemeClr>
                    </a:solidFill>
                  </a:tcPr>
                </a:tc>
                <a:tc>
                  <a:txBody>
                    <a:bodyPr/>
                    <a:lstStyle/>
                    <a:p>
                      <a:endParaRPr lang="de-DE" b="0" i="0" dirty="0">
                        <a:latin typeface="Roboto" panose="02000000000000000000" pitchFamily="2" charset="0"/>
                        <a:ea typeface="Roboto" panose="02000000000000000000" pitchFamily="2" charset="0"/>
                      </a:endParaRPr>
                    </a:p>
                  </a:txBody>
                  <a:tcPr>
                    <a:solidFill>
                      <a:schemeClr val="bg1">
                        <a:lumMod val="95000"/>
                      </a:schemeClr>
                    </a:solidFill>
                  </a:tcPr>
                </a:tc>
                <a:tc>
                  <a:txBody>
                    <a:bodyPr/>
                    <a:lstStyle/>
                    <a:p>
                      <a:endParaRPr lang="de-DE" b="0" i="0" dirty="0">
                        <a:latin typeface="Roboto" panose="02000000000000000000" pitchFamily="2" charset="0"/>
                        <a:ea typeface="Roboto" panose="02000000000000000000" pitchFamily="2" charset="0"/>
                      </a:endParaRPr>
                    </a:p>
                  </a:txBody>
                  <a:tcPr>
                    <a:solidFill>
                      <a:schemeClr val="bg1">
                        <a:lumMod val="95000"/>
                      </a:schemeClr>
                    </a:solidFill>
                  </a:tcPr>
                </a:tc>
                <a:tc>
                  <a:txBody>
                    <a:bodyPr/>
                    <a:lstStyle/>
                    <a:p>
                      <a:endParaRPr lang="de-DE" b="0" i="0" dirty="0">
                        <a:latin typeface="Roboto" panose="02000000000000000000" pitchFamily="2" charset="0"/>
                        <a:ea typeface="Roboto" panose="02000000000000000000" pitchFamily="2" charset="0"/>
                      </a:endParaRPr>
                    </a:p>
                  </a:txBody>
                  <a:tcPr>
                    <a:solidFill>
                      <a:schemeClr val="bg1">
                        <a:lumMod val="95000"/>
                      </a:schemeClr>
                    </a:solidFill>
                  </a:tcPr>
                </a:tc>
                <a:tc>
                  <a:txBody>
                    <a:bodyPr/>
                    <a:lstStyle/>
                    <a:p>
                      <a:endParaRPr lang="de-DE" b="0" i="0" dirty="0">
                        <a:latin typeface="Roboto" panose="02000000000000000000" pitchFamily="2" charset="0"/>
                        <a:ea typeface="Roboto" panose="02000000000000000000" pitchFamily="2" charset="0"/>
                      </a:endParaRPr>
                    </a:p>
                  </a:txBody>
                  <a:tcPr>
                    <a:solidFill>
                      <a:schemeClr val="bg1">
                        <a:lumMod val="95000"/>
                      </a:schemeClr>
                    </a:solidFill>
                  </a:tcPr>
                </a:tc>
                <a:extLst>
                  <a:ext uri="{0D108BD9-81ED-4DB2-BD59-A6C34878D82A}">
                    <a16:rowId xmlns:a16="http://schemas.microsoft.com/office/drawing/2014/main" val="1130720316"/>
                  </a:ext>
                </a:extLst>
              </a:tr>
              <a:tr h="370840">
                <a:tc>
                  <a:txBody>
                    <a:bodyPr/>
                    <a:lstStyle/>
                    <a:p>
                      <a:endParaRPr lang="de-DE" b="0" i="0" dirty="0">
                        <a:latin typeface="Roboto" panose="02000000000000000000" pitchFamily="2" charset="0"/>
                        <a:ea typeface="Roboto" panose="02000000000000000000" pitchFamily="2" charset="0"/>
                      </a:endParaRPr>
                    </a:p>
                  </a:txBody>
                  <a:tcPr>
                    <a:solidFill>
                      <a:schemeClr val="bg1">
                        <a:lumMod val="85000"/>
                      </a:schemeClr>
                    </a:solidFill>
                  </a:tcPr>
                </a:tc>
                <a:tc>
                  <a:txBody>
                    <a:bodyPr/>
                    <a:lstStyle/>
                    <a:p>
                      <a:endParaRPr lang="de-DE" b="0" i="0" dirty="0">
                        <a:latin typeface="Roboto" panose="02000000000000000000" pitchFamily="2" charset="0"/>
                        <a:ea typeface="Roboto" panose="02000000000000000000" pitchFamily="2" charset="0"/>
                      </a:endParaRPr>
                    </a:p>
                  </a:txBody>
                  <a:tcPr>
                    <a:solidFill>
                      <a:schemeClr val="bg1">
                        <a:lumMod val="85000"/>
                      </a:schemeClr>
                    </a:solidFill>
                  </a:tcPr>
                </a:tc>
                <a:tc>
                  <a:txBody>
                    <a:bodyPr/>
                    <a:lstStyle/>
                    <a:p>
                      <a:endParaRPr lang="de-DE" b="0" i="0" dirty="0">
                        <a:latin typeface="Roboto" panose="02000000000000000000" pitchFamily="2" charset="0"/>
                        <a:ea typeface="Roboto" panose="02000000000000000000" pitchFamily="2" charset="0"/>
                      </a:endParaRPr>
                    </a:p>
                  </a:txBody>
                  <a:tcPr>
                    <a:solidFill>
                      <a:schemeClr val="bg1">
                        <a:lumMod val="85000"/>
                      </a:schemeClr>
                    </a:solidFill>
                  </a:tcPr>
                </a:tc>
                <a:tc>
                  <a:txBody>
                    <a:bodyPr/>
                    <a:lstStyle/>
                    <a:p>
                      <a:endParaRPr lang="de-DE" b="0" i="0" dirty="0">
                        <a:latin typeface="Roboto" panose="02000000000000000000" pitchFamily="2" charset="0"/>
                        <a:ea typeface="Roboto" panose="02000000000000000000" pitchFamily="2" charset="0"/>
                      </a:endParaRPr>
                    </a:p>
                  </a:txBody>
                  <a:tcPr>
                    <a:solidFill>
                      <a:schemeClr val="bg1">
                        <a:lumMod val="85000"/>
                      </a:schemeClr>
                    </a:solidFill>
                  </a:tcPr>
                </a:tc>
                <a:tc>
                  <a:txBody>
                    <a:bodyPr/>
                    <a:lstStyle/>
                    <a:p>
                      <a:endParaRPr lang="de-DE" b="0" i="0" dirty="0">
                        <a:latin typeface="Roboto" panose="02000000000000000000" pitchFamily="2" charset="0"/>
                        <a:ea typeface="Roboto" panose="02000000000000000000" pitchFamily="2" charset="0"/>
                      </a:endParaRPr>
                    </a:p>
                  </a:txBody>
                  <a:tcPr>
                    <a:solidFill>
                      <a:schemeClr val="bg1">
                        <a:lumMod val="85000"/>
                      </a:schemeClr>
                    </a:solidFill>
                  </a:tcPr>
                </a:tc>
                <a:extLst>
                  <a:ext uri="{0D108BD9-81ED-4DB2-BD59-A6C34878D82A}">
                    <a16:rowId xmlns:a16="http://schemas.microsoft.com/office/drawing/2014/main" val="1311704126"/>
                  </a:ext>
                </a:extLst>
              </a:tr>
              <a:tr h="370840">
                <a:tc>
                  <a:txBody>
                    <a:bodyPr/>
                    <a:lstStyle/>
                    <a:p>
                      <a:endParaRPr lang="de-DE" b="0" i="0" dirty="0">
                        <a:latin typeface="Roboto" panose="02000000000000000000" pitchFamily="2" charset="0"/>
                        <a:ea typeface="Roboto" panose="02000000000000000000" pitchFamily="2" charset="0"/>
                      </a:endParaRPr>
                    </a:p>
                  </a:txBody>
                  <a:tcPr>
                    <a:solidFill>
                      <a:schemeClr val="bg1">
                        <a:lumMod val="95000"/>
                      </a:schemeClr>
                    </a:solidFill>
                  </a:tcPr>
                </a:tc>
                <a:tc>
                  <a:txBody>
                    <a:bodyPr/>
                    <a:lstStyle/>
                    <a:p>
                      <a:endParaRPr lang="de-DE" b="0" i="0" dirty="0">
                        <a:latin typeface="Roboto" panose="02000000000000000000" pitchFamily="2" charset="0"/>
                        <a:ea typeface="Roboto" panose="02000000000000000000" pitchFamily="2" charset="0"/>
                      </a:endParaRPr>
                    </a:p>
                  </a:txBody>
                  <a:tcPr>
                    <a:solidFill>
                      <a:schemeClr val="bg1">
                        <a:lumMod val="95000"/>
                      </a:schemeClr>
                    </a:solidFill>
                  </a:tcPr>
                </a:tc>
                <a:tc>
                  <a:txBody>
                    <a:bodyPr/>
                    <a:lstStyle/>
                    <a:p>
                      <a:endParaRPr lang="de-DE" b="0" i="0" dirty="0">
                        <a:latin typeface="Roboto" panose="02000000000000000000" pitchFamily="2" charset="0"/>
                        <a:ea typeface="Roboto" panose="02000000000000000000" pitchFamily="2" charset="0"/>
                      </a:endParaRPr>
                    </a:p>
                  </a:txBody>
                  <a:tcPr>
                    <a:solidFill>
                      <a:schemeClr val="bg1">
                        <a:lumMod val="95000"/>
                      </a:schemeClr>
                    </a:solidFill>
                  </a:tcPr>
                </a:tc>
                <a:tc>
                  <a:txBody>
                    <a:bodyPr/>
                    <a:lstStyle/>
                    <a:p>
                      <a:endParaRPr lang="de-DE" b="0" i="0" dirty="0">
                        <a:latin typeface="Roboto" panose="02000000000000000000" pitchFamily="2" charset="0"/>
                        <a:ea typeface="Roboto" panose="02000000000000000000" pitchFamily="2" charset="0"/>
                      </a:endParaRPr>
                    </a:p>
                  </a:txBody>
                  <a:tcPr>
                    <a:solidFill>
                      <a:schemeClr val="bg1">
                        <a:lumMod val="95000"/>
                      </a:schemeClr>
                    </a:solidFill>
                  </a:tcPr>
                </a:tc>
                <a:tc>
                  <a:txBody>
                    <a:bodyPr/>
                    <a:lstStyle/>
                    <a:p>
                      <a:endParaRPr lang="de-DE" b="0" i="0" dirty="0">
                        <a:latin typeface="Roboto" panose="02000000000000000000" pitchFamily="2" charset="0"/>
                        <a:ea typeface="Roboto" panose="02000000000000000000" pitchFamily="2" charset="0"/>
                      </a:endParaRPr>
                    </a:p>
                  </a:txBody>
                  <a:tcPr>
                    <a:solidFill>
                      <a:schemeClr val="bg1">
                        <a:lumMod val="95000"/>
                      </a:schemeClr>
                    </a:solidFill>
                  </a:tcPr>
                </a:tc>
                <a:extLst>
                  <a:ext uri="{0D108BD9-81ED-4DB2-BD59-A6C34878D82A}">
                    <a16:rowId xmlns:a16="http://schemas.microsoft.com/office/drawing/2014/main" val="1660160760"/>
                  </a:ext>
                </a:extLst>
              </a:tr>
              <a:tr h="370840">
                <a:tc>
                  <a:txBody>
                    <a:bodyPr/>
                    <a:lstStyle/>
                    <a:p>
                      <a:endParaRPr lang="de-DE" b="0" i="0" dirty="0">
                        <a:latin typeface="Roboto" panose="02000000000000000000" pitchFamily="2" charset="0"/>
                        <a:ea typeface="Roboto" panose="02000000000000000000" pitchFamily="2" charset="0"/>
                      </a:endParaRPr>
                    </a:p>
                  </a:txBody>
                  <a:tcPr>
                    <a:solidFill>
                      <a:schemeClr val="bg1">
                        <a:lumMod val="85000"/>
                      </a:schemeClr>
                    </a:solidFill>
                  </a:tcPr>
                </a:tc>
                <a:tc>
                  <a:txBody>
                    <a:bodyPr/>
                    <a:lstStyle/>
                    <a:p>
                      <a:endParaRPr lang="de-DE" b="0" i="0" dirty="0">
                        <a:latin typeface="Roboto" panose="02000000000000000000" pitchFamily="2" charset="0"/>
                        <a:ea typeface="Roboto" panose="02000000000000000000" pitchFamily="2" charset="0"/>
                      </a:endParaRPr>
                    </a:p>
                  </a:txBody>
                  <a:tcPr>
                    <a:solidFill>
                      <a:schemeClr val="bg1">
                        <a:lumMod val="85000"/>
                      </a:schemeClr>
                    </a:solidFill>
                  </a:tcPr>
                </a:tc>
                <a:tc>
                  <a:txBody>
                    <a:bodyPr/>
                    <a:lstStyle/>
                    <a:p>
                      <a:endParaRPr lang="de-DE" b="0" i="0" dirty="0">
                        <a:latin typeface="Roboto" panose="02000000000000000000" pitchFamily="2" charset="0"/>
                        <a:ea typeface="Roboto" panose="02000000000000000000" pitchFamily="2" charset="0"/>
                      </a:endParaRPr>
                    </a:p>
                  </a:txBody>
                  <a:tcPr>
                    <a:solidFill>
                      <a:schemeClr val="bg1">
                        <a:lumMod val="85000"/>
                      </a:schemeClr>
                    </a:solidFill>
                  </a:tcPr>
                </a:tc>
                <a:tc>
                  <a:txBody>
                    <a:bodyPr/>
                    <a:lstStyle/>
                    <a:p>
                      <a:endParaRPr lang="de-DE" b="0" i="0" dirty="0">
                        <a:latin typeface="Roboto" panose="02000000000000000000" pitchFamily="2" charset="0"/>
                        <a:ea typeface="Roboto" panose="02000000000000000000" pitchFamily="2" charset="0"/>
                      </a:endParaRPr>
                    </a:p>
                  </a:txBody>
                  <a:tcPr>
                    <a:solidFill>
                      <a:schemeClr val="bg1">
                        <a:lumMod val="85000"/>
                      </a:schemeClr>
                    </a:solidFill>
                  </a:tcPr>
                </a:tc>
                <a:tc>
                  <a:txBody>
                    <a:bodyPr/>
                    <a:lstStyle/>
                    <a:p>
                      <a:endParaRPr lang="de-DE" b="0" i="0" dirty="0">
                        <a:latin typeface="Roboto" panose="02000000000000000000" pitchFamily="2" charset="0"/>
                        <a:ea typeface="Roboto" panose="02000000000000000000" pitchFamily="2" charset="0"/>
                      </a:endParaRPr>
                    </a:p>
                  </a:txBody>
                  <a:tcPr>
                    <a:solidFill>
                      <a:schemeClr val="bg1">
                        <a:lumMod val="85000"/>
                      </a:schemeClr>
                    </a:solidFill>
                  </a:tcPr>
                </a:tc>
                <a:extLst>
                  <a:ext uri="{0D108BD9-81ED-4DB2-BD59-A6C34878D82A}">
                    <a16:rowId xmlns:a16="http://schemas.microsoft.com/office/drawing/2014/main" val="3211378441"/>
                  </a:ext>
                </a:extLst>
              </a:tr>
            </a:tbl>
          </a:graphicData>
        </a:graphic>
      </p:graphicFrame>
      <p:sp>
        <p:nvSpPr>
          <p:cNvPr id="5" name="Foliennummernplatzhalter 5">
            <a:extLst>
              <a:ext uri="{FF2B5EF4-FFF2-40B4-BE49-F238E27FC236}">
                <a16:creationId xmlns:a16="http://schemas.microsoft.com/office/drawing/2014/main" id="{79C4CCFA-A4A9-4E40-A7B2-A272672017DF}"/>
              </a:ext>
            </a:extLst>
          </p:cNvPr>
          <p:cNvSpPr>
            <a:spLocks noGrp="1"/>
          </p:cNvSpPr>
          <p:nvPr>
            <p:ph type="sldNum" sz="quarter" idx="12"/>
          </p:nvPr>
        </p:nvSpPr>
        <p:spPr>
          <a:xfrm>
            <a:off x="8610600" y="6356350"/>
            <a:ext cx="2743200" cy="365125"/>
          </a:xfrm>
          <a:prstGeom prst="rect">
            <a:avLst/>
          </a:prstGeom>
        </p:spPr>
        <p:txBody>
          <a:bodyPr/>
          <a:lstStyle>
            <a:lvl1pPr algn="r">
              <a:defRPr sz="1200" b="0" i="0">
                <a:solidFill>
                  <a:schemeClr val="bg1">
                    <a:lumMod val="50000"/>
                  </a:schemeClr>
                </a:solidFill>
                <a:latin typeface="Roboto" panose="02000000000000000000" pitchFamily="2" charset="0"/>
                <a:ea typeface="Roboto" panose="02000000000000000000" pitchFamily="2" charset="0"/>
              </a:defRPr>
            </a:lvl1pPr>
          </a:lstStyle>
          <a:p>
            <a:fld id="{C02FF0A3-4780-9D48-89EF-8FC3721F9B46}" type="slidenum">
              <a:rPr lang="de-DE" smtClean="0"/>
              <a:pPr/>
              <a:t>‹Nr.›</a:t>
            </a:fld>
            <a:endParaRPr lang="de-DE" dirty="0"/>
          </a:p>
        </p:txBody>
      </p:sp>
    </p:spTree>
    <p:extLst>
      <p:ext uri="{BB962C8B-B14F-4D97-AF65-F5344CB8AC3E}">
        <p14:creationId xmlns:p14="http://schemas.microsoft.com/office/powerpoint/2010/main" val="2373322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Text +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7E67C89-349E-5644-89F6-E5DBBB843364}"/>
              </a:ext>
            </a:extLst>
          </p:cNvPr>
          <p:cNvSpPr>
            <a:spLocks noGrp="1"/>
          </p:cNvSpPr>
          <p:nvPr>
            <p:ph idx="1"/>
          </p:nvPr>
        </p:nvSpPr>
        <p:spPr>
          <a:xfrm>
            <a:off x="5183188" y="2120400"/>
            <a:ext cx="6172200" cy="3740649"/>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a:extLst>
              <a:ext uri="{FF2B5EF4-FFF2-40B4-BE49-F238E27FC236}">
                <a16:creationId xmlns:a16="http://schemas.microsoft.com/office/drawing/2014/main" id="{3DEE47D9-C95D-7E4C-9596-4647A19D7F9E}"/>
              </a:ext>
            </a:extLst>
          </p:cNvPr>
          <p:cNvSpPr>
            <a:spLocks noGrp="1"/>
          </p:cNvSpPr>
          <p:nvPr>
            <p:ph type="body" sz="half" idx="2"/>
          </p:nvPr>
        </p:nvSpPr>
        <p:spPr>
          <a:xfrm>
            <a:off x="839788" y="2120400"/>
            <a:ext cx="3932237" cy="3740649"/>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13" name="Foliennummernplatzhalter 5">
            <a:extLst>
              <a:ext uri="{FF2B5EF4-FFF2-40B4-BE49-F238E27FC236}">
                <a16:creationId xmlns:a16="http://schemas.microsoft.com/office/drawing/2014/main" id="{79C4CCFA-A4A9-4E40-A7B2-A272672017DF}"/>
              </a:ext>
            </a:extLst>
          </p:cNvPr>
          <p:cNvSpPr>
            <a:spLocks noGrp="1"/>
          </p:cNvSpPr>
          <p:nvPr>
            <p:ph type="sldNum" sz="quarter" idx="12"/>
          </p:nvPr>
        </p:nvSpPr>
        <p:spPr>
          <a:xfrm>
            <a:off x="8610600" y="6356350"/>
            <a:ext cx="2743200" cy="365125"/>
          </a:xfrm>
          <a:prstGeom prst="rect">
            <a:avLst/>
          </a:prstGeom>
        </p:spPr>
        <p:txBody>
          <a:bodyPr/>
          <a:lstStyle>
            <a:lvl1pPr algn="r">
              <a:defRPr sz="1200" b="0" i="0">
                <a:solidFill>
                  <a:schemeClr val="bg1">
                    <a:lumMod val="50000"/>
                  </a:schemeClr>
                </a:solidFill>
                <a:latin typeface="Roboto" panose="02000000000000000000" pitchFamily="2" charset="0"/>
                <a:ea typeface="Roboto" panose="02000000000000000000" pitchFamily="2" charset="0"/>
              </a:defRPr>
            </a:lvl1pPr>
          </a:lstStyle>
          <a:p>
            <a:fld id="{C02FF0A3-4780-9D48-89EF-8FC3721F9B46}" type="slidenum">
              <a:rPr lang="de-DE" smtClean="0"/>
              <a:pPr/>
              <a:t>‹Nr.›</a:t>
            </a:fld>
            <a:endParaRPr lang="de-DE" dirty="0"/>
          </a:p>
        </p:txBody>
      </p:sp>
      <p:sp>
        <p:nvSpPr>
          <p:cNvPr id="20" name="Titel 1">
            <a:extLst>
              <a:ext uri="{FF2B5EF4-FFF2-40B4-BE49-F238E27FC236}">
                <a16:creationId xmlns:a16="http://schemas.microsoft.com/office/drawing/2014/main" id="{4765894A-30F2-D44E-B2FE-A004E9A560B9}"/>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Tree>
    <p:extLst>
      <p:ext uri="{BB962C8B-B14F-4D97-AF65-F5344CB8AC3E}">
        <p14:creationId xmlns:p14="http://schemas.microsoft.com/office/powerpoint/2010/main" val="2299480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Bild + Text">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A3C27ED3-955A-9C4A-9E8A-1CAF8DF0D36C}"/>
              </a:ext>
            </a:extLst>
          </p:cNvPr>
          <p:cNvSpPr>
            <a:spLocks noGrp="1"/>
          </p:cNvSpPr>
          <p:nvPr>
            <p:ph type="pic" idx="1"/>
          </p:nvPr>
        </p:nvSpPr>
        <p:spPr>
          <a:xfrm>
            <a:off x="838200" y="2120400"/>
            <a:ext cx="6172200" cy="3740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8E4D2A25-2A2D-B84F-8B18-513806391BF3}"/>
              </a:ext>
            </a:extLst>
          </p:cNvPr>
          <p:cNvSpPr>
            <a:spLocks noGrp="1"/>
          </p:cNvSpPr>
          <p:nvPr>
            <p:ph type="body" sz="half" idx="2"/>
          </p:nvPr>
        </p:nvSpPr>
        <p:spPr>
          <a:xfrm>
            <a:off x="7421563" y="2120400"/>
            <a:ext cx="3932237" cy="37404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13" name="Foliennummernplatzhalter 5">
            <a:extLst>
              <a:ext uri="{FF2B5EF4-FFF2-40B4-BE49-F238E27FC236}">
                <a16:creationId xmlns:a16="http://schemas.microsoft.com/office/drawing/2014/main" id="{79C4CCFA-A4A9-4E40-A7B2-A272672017DF}"/>
              </a:ext>
            </a:extLst>
          </p:cNvPr>
          <p:cNvSpPr>
            <a:spLocks noGrp="1"/>
          </p:cNvSpPr>
          <p:nvPr>
            <p:ph type="sldNum" sz="quarter" idx="12"/>
          </p:nvPr>
        </p:nvSpPr>
        <p:spPr>
          <a:xfrm>
            <a:off x="8610600" y="6356350"/>
            <a:ext cx="2743200" cy="365125"/>
          </a:xfrm>
          <a:prstGeom prst="rect">
            <a:avLst/>
          </a:prstGeom>
        </p:spPr>
        <p:txBody>
          <a:bodyPr/>
          <a:lstStyle>
            <a:lvl1pPr algn="r">
              <a:defRPr sz="1200" b="0" i="0">
                <a:solidFill>
                  <a:schemeClr val="bg1">
                    <a:lumMod val="50000"/>
                  </a:schemeClr>
                </a:solidFill>
                <a:latin typeface="Roboto" panose="02000000000000000000" pitchFamily="2" charset="0"/>
                <a:ea typeface="Roboto" panose="02000000000000000000" pitchFamily="2" charset="0"/>
              </a:defRPr>
            </a:lvl1pPr>
          </a:lstStyle>
          <a:p>
            <a:fld id="{C02FF0A3-4780-9D48-89EF-8FC3721F9B46}" type="slidenum">
              <a:rPr lang="de-DE" smtClean="0"/>
              <a:pPr/>
              <a:t>‹Nr.›</a:t>
            </a:fld>
            <a:endParaRPr lang="de-DE" dirty="0"/>
          </a:p>
        </p:txBody>
      </p:sp>
      <p:sp>
        <p:nvSpPr>
          <p:cNvPr id="19" name="Titel 1">
            <a:extLst>
              <a:ext uri="{FF2B5EF4-FFF2-40B4-BE49-F238E27FC236}">
                <a16:creationId xmlns:a16="http://schemas.microsoft.com/office/drawing/2014/main" id="{4765894A-30F2-D44E-B2FE-A004E9A560B9}"/>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Tree>
    <p:extLst>
      <p:ext uri="{BB962C8B-B14F-4D97-AF65-F5344CB8AC3E}">
        <p14:creationId xmlns:p14="http://schemas.microsoft.com/office/powerpoint/2010/main" val="2348049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 und Inhalt_blau">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804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2AEC54-4C25-C84C-A727-950007593EF7}"/>
              </a:ext>
            </a:extLst>
          </p:cNvPr>
          <p:cNvSpPr>
            <a:spLocks noGrp="1"/>
          </p:cNvSpPr>
          <p:nvPr>
            <p:ph type="ctrTitle"/>
          </p:nvPr>
        </p:nvSpPr>
        <p:spPr>
          <a:xfrm>
            <a:off x="1524000" y="1122363"/>
            <a:ext cx="9144000" cy="2387600"/>
          </a:xfrm>
          <a:prstGeom prst="rect">
            <a:avLst/>
          </a:prstGeom>
        </p:spPr>
        <p:txBody>
          <a:bodyPr anchor="b"/>
          <a:lstStyle>
            <a:lvl1pPr algn="l">
              <a:defRPr sz="4000" b="1" i="0">
                <a:latin typeface="Roboto" panose="02000000000000000000" pitchFamily="2" charset="0"/>
                <a:ea typeface="Roboto" panose="02000000000000000000" pitchFamily="2" charset="0"/>
              </a:defRPr>
            </a:lvl1pPr>
          </a:lstStyle>
          <a:p>
            <a:r>
              <a:rPr lang="de-DE" dirty="0"/>
              <a:t>Mastertitelformat bearbeiten</a:t>
            </a:r>
          </a:p>
        </p:txBody>
      </p:sp>
      <p:sp>
        <p:nvSpPr>
          <p:cNvPr id="3" name="Untertitel 2">
            <a:extLst>
              <a:ext uri="{FF2B5EF4-FFF2-40B4-BE49-F238E27FC236}">
                <a16:creationId xmlns:a16="http://schemas.microsoft.com/office/drawing/2014/main" id="{E2056FB7-6B99-294C-A445-D3C7B0A00B45}"/>
              </a:ext>
            </a:extLst>
          </p:cNvPr>
          <p:cNvSpPr>
            <a:spLocks noGrp="1"/>
          </p:cNvSpPr>
          <p:nvPr>
            <p:ph type="subTitle" idx="1"/>
          </p:nvPr>
        </p:nvSpPr>
        <p:spPr>
          <a:xfrm>
            <a:off x="1524000" y="3602038"/>
            <a:ext cx="9144000" cy="1655762"/>
          </a:xfrm>
          <a:prstGeom prst="rect">
            <a:avLst/>
          </a:prstGeom>
        </p:spPr>
        <p:txBody>
          <a:bodyPr/>
          <a:lstStyle>
            <a:lvl1pPr marL="0" indent="0" algn="l">
              <a:buNone/>
              <a:defRPr sz="2800" b="0" i="0">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6" name="Foliennummernplatzhalter 5">
            <a:extLst>
              <a:ext uri="{FF2B5EF4-FFF2-40B4-BE49-F238E27FC236}">
                <a16:creationId xmlns:a16="http://schemas.microsoft.com/office/drawing/2014/main" id="{79C4CCFA-A4A9-4E40-A7B2-A272672017DF}"/>
              </a:ext>
            </a:extLst>
          </p:cNvPr>
          <p:cNvSpPr>
            <a:spLocks noGrp="1"/>
          </p:cNvSpPr>
          <p:nvPr>
            <p:ph type="sldNum" sz="quarter" idx="12"/>
          </p:nvPr>
        </p:nvSpPr>
        <p:spPr>
          <a:xfrm>
            <a:off x="8960224" y="6325347"/>
            <a:ext cx="2743200" cy="365125"/>
          </a:xfrm>
          <a:prstGeom prst="rect">
            <a:avLst/>
          </a:prstGeom>
        </p:spPr>
        <p:txBody>
          <a:bodyPr/>
          <a:lstStyle>
            <a:lvl1pPr algn="r">
              <a:defRPr sz="1200" b="0" i="0">
                <a:solidFill>
                  <a:schemeClr val="bg1">
                    <a:lumMod val="50000"/>
                  </a:schemeClr>
                </a:solidFill>
                <a:latin typeface="Roboto" panose="02000000000000000000" pitchFamily="2" charset="0"/>
                <a:ea typeface="Roboto" panose="02000000000000000000" pitchFamily="2" charset="0"/>
              </a:defRPr>
            </a:lvl1pPr>
          </a:lstStyle>
          <a:p>
            <a:fld id="{C02FF0A3-4780-9D48-89EF-8FC3721F9B46}" type="slidenum">
              <a:rPr lang="de-DE" smtClean="0"/>
              <a:pPr/>
              <a:t>‹Nr.›</a:t>
            </a:fld>
            <a:endParaRPr lang="de-DE" dirty="0"/>
          </a:p>
        </p:txBody>
      </p:sp>
    </p:spTree>
    <p:extLst>
      <p:ext uri="{BB962C8B-B14F-4D97-AF65-F5344CB8AC3E}">
        <p14:creationId xmlns:p14="http://schemas.microsoft.com/office/powerpoint/2010/main" val="4263117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folie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2AEC54-4C25-C84C-A727-950007593EF7}"/>
              </a:ext>
            </a:extLst>
          </p:cNvPr>
          <p:cNvSpPr>
            <a:spLocks noGrp="1"/>
          </p:cNvSpPr>
          <p:nvPr>
            <p:ph type="ctrTitle"/>
          </p:nvPr>
        </p:nvSpPr>
        <p:spPr>
          <a:xfrm>
            <a:off x="1524000" y="1122363"/>
            <a:ext cx="9144000" cy="2387600"/>
          </a:xfrm>
          <a:prstGeom prst="rect">
            <a:avLst/>
          </a:prstGeom>
        </p:spPr>
        <p:txBody>
          <a:bodyPr anchor="b"/>
          <a:lstStyle>
            <a:lvl1pPr algn="l">
              <a:defRPr sz="6000" b="1" i="0">
                <a:latin typeface="Roboto" panose="02000000000000000000" pitchFamily="2" charset="0"/>
                <a:ea typeface="Roboto" panose="02000000000000000000" pitchFamily="2" charset="0"/>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E2056FB7-6B99-294C-A445-D3C7B0A00B45}"/>
              </a:ext>
            </a:extLst>
          </p:cNvPr>
          <p:cNvSpPr>
            <a:spLocks noGrp="1"/>
          </p:cNvSpPr>
          <p:nvPr>
            <p:ph type="subTitle" idx="1"/>
          </p:nvPr>
        </p:nvSpPr>
        <p:spPr>
          <a:xfrm>
            <a:off x="1524000" y="3602038"/>
            <a:ext cx="9144000" cy="1655762"/>
          </a:xfrm>
          <a:prstGeom prst="rect">
            <a:avLst/>
          </a:prstGeom>
        </p:spPr>
        <p:txBody>
          <a:bodyPr/>
          <a:lstStyle>
            <a:lvl1pPr marL="0" indent="0" algn="l">
              <a:buNone/>
              <a:defRPr sz="2400" b="0" i="0">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12" name="Foliennummernplatzhalter 5">
            <a:extLst>
              <a:ext uri="{FF2B5EF4-FFF2-40B4-BE49-F238E27FC236}">
                <a16:creationId xmlns:a16="http://schemas.microsoft.com/office/drawing/2014/main" id="{79C4CCFA-A4A9-4E40-A7B2-A272672017DF}"/>
              </a:ext>
            </a:extLst>
          </p:cNvPr>
          <p:cNvSpPr>
            <a:spLocks noGrp="1"/>
          </p:cNvSpPr>
          <p:nvPr>
            <p:ph type="sldNum" sz="quarter" idx="12"/>
          </p:nvPr>
        </p:nvSpPr>
        <p:spPr>
          <a:xfrm>
            <a:off x="8610600" y="6356350"/>
            <a:ext cx="2743200" cy="365125"/>
          </a:xfrm>
          <a:prstGeom prst="rect">
            <a:avLst/>
          </a:prstGeom>
        </p:spPr>
        <p:txBody>
          <a:bodyPr/>
          <a:lstStyle>
            <a:lvl1pPr algn="r">
              <a:defRPr sz="1200" b="0" i="0">
                <a:solidFill>
                  <a:schemeClr val="bg1">
                    <a:lumMod val="50000"/>
                  </a:schemeClr>
                </a:solidFill>
                <a:latin typeface="Roboto" panose="02000000000000000000" pitchFamily="2" charset="0"/>
                <a:ea typeface="Roboto" panose="02000000000000000000" pitchFamily="2" charset="0"/>
              </a:defRPr>
            </a:lvl1pPr>
          </a:lstStyle>
          <a:p>
            <a:fld id="{C02FF0A3-4780-9D48-89EF-8FC3721F9B46}" type="slidenum">
              <a:rPr lang="de-DE" smtClean="0"/>
              <a:pPr/>
              <a:t>‹Nr.›</a:t>
            </a:fld>
            <a:endParaRPr lang="de-DE" dirty="0"/>
          </a:p>
        </p:txBody>
      </p:sp>
    </p:spTree>
    <p:extLst>
      <p:ext uri="{BB962C8B-B14F-4D97-AF65-F5344CB8AC3E}">
        <p14:creationId xmlns:p14="http://schemas.microsoft.com/office/powerpoint/2010/main" val="928566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Gliederung">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A33EEEAF-1E5F-E841-A45F-0346EF9ACAD2}"/>
              </a:ext>
            </a:extLst>
          </p:cNvPr>
          <p:cNvSpPr>
            <a:spLocks noGrp="1"/>
          </p:cNvSpPr>
          <p:nvPr>
            <p:ph type="body" sz="quarter" idx="10" hasCustomPrompt="1"/>
          </p:nvPr>
        </p:nvSpPr>
        <p:spPr>
          <a:xfrm>
            <a:off x="838200" y="2091673"/>
            <a:ext cx="837670" cy="474663"/>
          </a:xfrm>
          <a:prstGeom prst="rect">
            <a:avLst/>
          </a:prstGeom>
        </p:spPr>
        <p:txBody>
          <a:bodyPr/>
          <a:lstStyle>
            <a:lvl1pPr marL="0" indent="0">
              <a:buFontTx/>
              <a:buNone/>
              <a:defRPr sz="3200" b="1" i="0">
                <a:latin typeface="Roboto" panose="02000000000000000000" pitchFamily="2" charset="0"/>
                <a:ea typeface="Roboto" panose="02000000000000000000" pitchFamily="2" charset="0"/>
              </a:defRPr>
            </a:lvl1pPr>
          </a:lstStyle>
          <a:p>
            <a:pPr lvl="0"/>
            <a:r>
              <a:rPr lang="de-DE" dirty="0"/>
              <a:t>1</a:t>
            </a:r>
          </a:p>
        </p:txBody>
      </p:sp>
      <p:sp>
        <p:nvSpPr>
          <p:cNvPr id="27" name="Textplatzhalter 5">
            <a:extLst>
              <a:ext uri="{FF2B5EF4-FFF2-40B4-BE49-F238E27FC236}">
                <a16:creationId xmlns:a16="http://schemas.microsoft.com/office/drawing/2014/main" id="{6F1D4973-C470-404F-BFF2-EDF8F0089125}"/>
              </a:ext>
            </a:extLst>
          </p:cNvPr>
          <p:cNvSpPr>
            <a:spLocks noGrp="1"/>
          </p:cNvSpPr>
          <p:nvPr>
            <p:ph type="body" sz="quarter" idx="11" hasCustomPrompt="1"/>
          </p:nvPr>
        </p:nvSpPr>
        <p:spPr>
          <a:xfrm>
            <a:off x="3151909" y="2091673"/>
            <a:ext cx="837670" cy="474663"/>
          </a:xfrm>
          <a:prstGeom prst="rect">
            <a:avLst/>
          </a:prstGeom>
        </p:spPr>
        <p:txBody>
          <a:bodyPr/>
          <a:lstStyle>
            <a:lvl1pPr marL="0" indent="0">
              <a:buFontTx/>
              <a:buNone/>
              <a:defRPr sz="3200" b="1" i="0">
                <a:latin typeface="Roboto" panose="02000000000000000000" pitchFamily="2" charset="0"/>
                <a:ea typeface="Roboto" panose="02000000000000000000" pitchFamily="2" charset="0"/>
              </a:defRPr>
            </a:lvl1pPr>
          </a:lstStyle>
          <a:p>
            <a:pPr lvl="0"/>
            <a:r>
              <a:rPr lang="de-DE" dirty="0"/>
              <a:t>2</a:t>
            </a:r>
          </a:p>
        </p:txBody>
      </p:sp>
      <p:sp>
        <p:nvSpPr>
          <p:cNvPr id="28" name="Textplatzhalter 5">
            <a:extLst>
              <a:ext uri="{FF2B5EF4-FFF2-40B4-BE49-F238E27FC236}">
                <a16:creationId xmlns:a16="http://schemas.microsoft.com/office/drawing/2014/main" id="{5E7E408E-8051-8E45-9BF9-279DADFFADF0}"/>
              </a:ext>
            </a:extLst>
          </p:cNvPr>
          <p:cNvSpPr>
            <a:spLocks noGrp="1"/>
          </p:cNvSpPr>
          <p:nvPr>
            <p:ph type="body" sz="quarter" idx="12" hasCustomPrompt="1"/>
          </p:nvPr>
        </p:nvSpPr>
        <p:spPr>
          <a:xfrm>
            <a:off x="5480242" y="2091673"/>
            <a:ext cx="837670" cy="474663"/>
          </a:xfrm>
          <a:prstGeom prst="rect">
            <a:avLst/>
          </a:prstGeom>
        </p:spPr>
        <p:txBody>
          <a:bodyPr/>
          <a:lstStyle>
            <a:lvl1pPr marL="0" indent="0">
              <a:buFontTx/>
              <a:buNone/>
              <a:defRPr sz="3200" b="1" i="0">
                <a:latin typeface="Roboto" panose="02000000000000000000" pitchFamily="2" charset="0"/>
                <a:ea typeface="Roboto" panose="02000000000000000000" pitchFamily="2" charset="0"/>
              </a:defRPr>
            </a:lvl1pPr>
          </a:lstStyle>
          <a:p>
            <a:pPr lvl="0"/>
            <a:r>
              <a:rPr lang="de-DE" dirty="0"/>
              <a:t>3</a:t>
            </a:r>
          </a:p>
        </p:txBody>
      </p:sp>
      <p:sp>
        <p:nvSpPr>
          <p:cNvPr id="29" name="Textplatzhalter 5">
            <a:extLst>
              <a:ext uri="{FF2B5EF4-FFF2-40B4-BE49-F238E27FC236}">
                <a16:creationId xmlns:a16="http://schemas.microsoft.com/office/drawing/2014/main" id="{95499A3E-4100-624B-92A8-126FC8F3EF7D}"/>
              </a:ext>
            </a:extLst>
          </p:cNvPr>
          <p:cNvSpPr>
            <a:spLocks noGrp="1"/>
          </p:cNvSpPr>
          <p:nvPr>
            <p:ph type="body" sz="quarter" idx="13" hasCustomPrompt="1"/>
          </p:nvPr>
        </p:nvSpPr>
        <p:spPr>
          <a:xfrm>
            <a:off x="7791642" y="2091673"/>
            <a:ext cx="837670" cy="474663"/>
          </a:xfrm>
          <a:prstGeom prst="rect">
            <a:avLst/>
          </a:prstGeom>
        </p:spPr>
        <p:txBody>
          <a:bodyPr/>
          <a:lstStyle>
            <a:lvl1pPr marL="0" indent="0">
              <a:buFontTx/>
              <a:buNone/>
              <a:defRPr sz="3200" b="1" i="0">
                <a:latin typeface="Roboto" panose="02000000000000000000" pitchFamily="2" charset="0"/>
                <a:ea typeface="Roboto" panose="02000000000000000000" pitchFamily="2" charset="0"/>
              </a:defRPr>
            </a:lvl1pPr>
          </a:lstStyle>
          <a:p>
            <a:pPr lvl="0"/>
            <a:r>
              <a:rPr lang="de-DE" dirty="0"/>
              <a:t>4</a:t>
            </a:r>
          </a:p>
        </p:txBody>
      </p:sp>
      <p:sp>
        <p:nvSpPr>
          <p:cNvPr id="30" name="Textplatzhalter 5">
            <a:extLst>
              <a:ext uri="{FF2B5EF4-FFF2-40B4-BE49-F238E27FC236}">
                <a16:creationId xmlns:a16="http://schemas.microsoft.com/office/drawing/2014/main" id="{0BB7C35F-1BBD-A947-B723-0B9227276ED9}"/>
              </a:ext>
            </a:extLst>
          </p:cNvPr>
          <p:cNvSpPr>
            <a:spLocks noGrp="1"/>
          </p:cNvSpPr>
          <p:nvPr>
            <p:ph type="body" sz="quarter" idx="14" hasCustomPrompt="1"/>
          </p:nvPr>
        </p:nvSpPr>
        <p:spPr>
          <a:xfrm>
            <a:off x="838200" y="3590273"/>
            <a:ext cx="837670" cy="474663"/>
          </a:xfrm>
          <a:prstGeom prst="rect">
            <a:avLst/>
          </a:prstGeom>
        </p:spPr>
        <p:txBody>
          <a:bodyPr/>
          <a:lstStyle>
            <a:lvl1pPr marL="0" indent="0">
              <a:buFontTx/>
              <a:buNone/>
              <a:defRPr sz="3200" b="1" i="0">
                <a:latin typeface="Roboto" panose="02000000000000000000" pitchFamily="2" charset="0"/>
                <a:ea typeface="Roboto" panose="02000000000000000000" pitchFamily="2" charset="0"/>
              </a:defRPr>
            </a:lvl1pPr>
          </a:lstStyle>
          <a:p>
            <a:pPr lvl="0"/>
            <a:r>
              <a:rPr lang="de-DE" dirty="0"/>
              <a:t>5</a:t>
            </a:r>
          </a:p>
        </p:txBody>
      </p:sp>
      <p:sp>
        <p:nvSpPr>
          <p:cNvPr id="31" name="Textplatzhalter 5">
            <a:extLst>
              <a:ext uri="{FF2B5EF4-FFF2-40B4-BE49-F238E27FC236}">
                <a16:creationId xmlns:a16="http://schemas.microsoft.com/office/drawing/2014/main" id="{700938A8-8600-D746-A901-3EB503E44726}"/>
              </a:ext>
            </a:extLst>
          </p:cNvPr>
          <p:cNvSpPr>
            <a:spLocks noGrp="1"/>
          </p:cNvSpPr>
          <p:nvPr>
            <p:ph type="body" sz="quarter" idx="15" hasCustomPrompt="1"/>
          </p:nvPr>
        </p:nvSpPr>
        <p:spPr>
          <a:xfrm>
            <a:off x="3151909" y="3590273"/>
            <a:ext cx="837670" cy="474663"/>
          </a:xfrm>
          <a:prstGeom prst="rect">
            <a:avLst/>
          </a:prstGeom>
        </p:spPr>
        <p:txBody>
          <a:bodyPr/>
          <a:lstStyle>
            <a:lvl1pPr marL="0" indent="0">
              <a:buFontTx/>
              <a:buNone/>
              <a:defRPr sz="3200" b="1" i="0">
                <a:latin typeface="Roboto" panose="02000000000000000000" pitchFamily="2" charset="0"/>
                <a:ea typeface="Roboto" panose="02000000000000000000" pitchFamily="2" charset="0"/>
              </a:defRPr>
            </a:lvl1pPr>
          </a:lstStyle>
          <a:p>
            <a:pPr lvl="0"/>
            <a:r>
              <a:rPr lang="de-DE" dirty="0"/>
              <a:t>6</a:t>
            </a:r>
          </a:p>
        </p:txBody>
      </p:sp>
      <p:sp>
        <p:nvSpPr>
          <p:cNvPr id="32" name="Textplatzhalter 5">
            <a:extLst>
              <a:ext uri="{FF2B5EF4-FFF2-40B4-BE49-F238E27FC236}">
                <a16:creationId xmlns:a16="http://schemas.microsoft.com/office/drawing/2014/main" id="{6986E770-0997-984E-BCE8-BE2AA545204B}"/>
              </a:ext>
            </a:extLst>
          </p:cNvPr>
          <p:cNvSpPr>
            <a:spLocks noGrp="1"/>
          </p:cNvSpPr>
          <p:nvPr>
            <p:ph type="body" sz="quarter" idx="16" hasCustomPrompt="1"/>
          </p:nvPr>
        </p:nvSpPr>
        <p:spPr>
          <a:xfrm>
            <a:off x="5480242" y="3590273"/>
            <a:ext cx="837670" cy="474663"/>
          </a:xfrm>
          <a:prstGeom prst="rect">
            <a:avLst/>
          </a:prstGeom>
        </p:spPr>
        <p:txBody>
          <a:bodyPr/>
          <a:lstStyle>
            <a:lvl1pPr marL="0" indent="0">
              <a:buFontTx/>
              <a:buNone/>
              <a:defRPr sz="3200" b="1" i="0">
                <a:latin typeface="Roboto" panose="02000000000000000000" pitchFamily="2" charset="0"/>
                <a:ea typeface="Roboto" panose="02000000000000000000" pitchFamily="2" charset="0"/>
              </a:defRPr>
            </a:lvl1pPr>
          </a:lstStyle>
          <a:p>
            <a:pPr lvl="0"/>
            <a:r>
              <a:rPr lang="de-DE" dirty="0"/>
              <a:t>7</a:t>
            </a:r>
          </a:p>
        </p:txBody>
      </p:sp>
      <p:sp>
        <p:nvSpPr>
          <p:cNvPr id="33" name="Textplatzhalter 5">
            <a:extLst>
              <a:ext uri="{FF2B5EF4-FFF2-40B4-BE49-F238E27FC236}">
                <a16:creationId xmlns:a16="http://schemas.microsoft.com/office/drawing/2014/main" id="{69AD17E1-9B4D-BB4C-8E72-59B346FC73B4}"/>
              </a:ext>
            </a:extLst>
          </p:cNvPr>
          <p:cNvSpPr>
            <a:spLocks noGrp="1"/>
          </p:cNvSpPr>
          <p:nvPr>
            <p:ph type="body" sz="quarter" idx="17" hasCustomPrompt="1"/>
          </p:nvPr>
        </p:nvSpPr>
        <p:spPr>
          <a:xfrm>
            <a:off x="7791642" y="3590273"/>
            <a:ext cx="837670" cy="474663"/>
          </a:xfrm>
          <a:prstGeom prst="rect">
            <a:avLst/>
          </a:prstGeom>
        </p:spPr>
        <p:txBody>
          <a:bodyPr/>
          <a:lstStyle>
            <a:lvl1pPr marL="0" indent="0">
              <a:buFontTx/>
              <a:buNone/>
              <a:defRPr sz="3200" b="1" i="0">
                <a:latin typeface="Roboto" panose="02000000000000000000" pitchFamily="2" charset="0"/>
                <a:ea typeface="Roboto" panose="02000000000000000000" pitchFamily="2" charset="0"/>
              </a:defRPr>
            </a:lvl1pPr>
          </a:lstStyle>
          <a:p>
            <a:pPr lvl="0"/>
            <a:r>
              <a:rPr lang="de-DE" dirty="0"/>
              <a:t>8</a:t>
            </a:r>
          </a:p>
        </p:txBody>
      </p:sp>
      <p:sp>
        <p:nvSpPr>
          <p:cNvPr id="34" name="Textplatzhalter 5">
            <a:extLst>
              <a:ext uri="{FF2B5EF4-FFF2-40B4-BE49-F238E27FC236}">
                <a16:creationId xmlns:a16="http://schemas.microsoft.com/office/drawing/2014/main" id="{F8837D44-F484-BA4E-8562-4CAFD906C976}"/>
              </a:ext>
            </a:extLst>
          </p:cNvPr>
          <p:cNvSpPr>
            <a:spLocks noGrp="1"/>
          </p:cNvSpPr>
          <p:nvPr>
            <p:ph type="body" sz="quarter" idx="18" hasCustomPrompt="1"/>
          </p:nvPr>
        </p:nvSpPr>
        <p:spPr>
          <a:xfrm>
            <a:off x="838199" y="2684340"/>
            <a:ext cx="1862667" cy="583387"/>
          </a:xfrm>
          <a:prstGeom prst="rect">
            <a:avLst/>
          </a:prstGeom>
        </p:spPr>
        <p:txBody>
          <a:bodyPr/>
          <a:lstStyle>
            <a:lvl1pPr marL="0" indent="0">
              <a:buFontTx/>
              <a:buNone/>
              <a:defRPr sz="2000" b="0" i="0">
                <a:latin typeface="Roboto" panose="02000000000000000000" pitchFamily="2" charset="0"/>
                <a:ea typeface="Roboto" panose="02000000000000000000" pitchFamily="2" charset="0"/>
              </a:defRPr>
            </a:lvl1pPr>
          </a:lstStyle>
          <a:p>
            <a:pPr lvl="0"/>
            <a:r>
              <a:rPr lang="de-DE" dirty="0" err="1"/>
              <a:t>Lorem</a:t>
            </a:r>
            <a:r>
              <a:rPr lang="de-DE" dirty="0"/>
              <a:t> </a:t>
            </a:r>
            <a:r>
              <a:rPr lang="de-DE" dirty="0" err="1"/>
              <a:t>ipsum</a:t>
            </a:r>
            <a:endParaRPr lang="de-DE" dirty="0"/>
          </a:p>
        </p:txBody>
      </p:sp>
      <p:sp>
        <p:nvSpPr>
          <p:cNvPr id="35" name="Textplatzhalter 5">
            <a:extLst>
              <a:ext uri="{FF2B5EF4-FFF2-40B4-BE49-F238E27FC236}">
                <a16:creationId xmlns:a16="http://schemas.microsoft.com/office/drawing/2014/main" id="{BA419E32-077B-8949-A3A7-655E8878A42C}"/>
              </a:ext>
            </a:extLst>
          </p:cNvPr>
          <p:cNvSpPr>
            <a:spLocks noGrp="1"/>
          </p:cNvSpPr>
          <p:nvPr>
            <p:ph type="body" sz="quarter" idx="19" hasCustomPrompt="1"/>
          </p:nvPr>
        </p:nvSpPr>
        <p:spPr>
          <a:xfrm>
            <a:off x="3149599" y="2684340"/>
            <a:ext cx="1862667" cy="583387"/>
          </a:xfrm>
          <a:prstGeom prst="rect">
            <a:avLst/>
          </a:prstGeom>
        </p:spPr>
        <p:txBody>
          <a:bodyPr/>
          <a:lstStyle>
            <a:lvl1pPr marL="0" indent="0">
              <a:buFontTx/>
              <a:buNone/>
              <a:defRPr sz="2000" b="0" i="0">
                <a:latin typeface="Roboto" panose="02000000000000000000" pitchFamily="2" charset="0"/>
                <a:ea typeface="Roboto" panose="02000000000000000000" pitchFamily="2" charset="0"/>
              </a:defRPr>
            </a:lvl1pPr>
          </a:lstStyle>
          <a:p>
            <a:pPr lvl="0"/>
            <a:r>
              <a:rPr lang="de-DE" dirty="0" err="1"/>
              <a:t>Lorem</a:t>
            </a:r>
            <a:r>
              <a:rPr lang="de-DE" dirty="0"/>
              <a:t> </a:t>
            </a:r>
            <a:r>
              <a:rPr lang="de-DE" dirty="0" err="1"/>
              <a:t>ipsum</a:t>
            </a:r>
            <a:endParaRPr lang="de-DE" dirty="0"/>
          </a:p>
        </p:txBody>
      </p:sp>
      <p:sp>
        <p:nvSpPr>
          <p:cNvPr id="36" name="Textplatzhalter 5">
            <a:extLst>
              <a:ext uri="{FF2B5EF4-FFF2-40B4-BE49-F238E27FC236}">
                <a16:creationId xmlns:a16="http://schemas.microsoft.com/office/drawing/2014/main" id="{84CB0A7C-A31F-5141-9614-8E37B4E3B43D}"/>
              </a:ext>
            </a:extLst>
          </p:cNvPr>
          <p:cNvSpPr>
            <a:spLocks noGrp="1"/>
          </p:cNvSpPr>
          <p:nvPr>
            <p:ph type="body" sz="quarter" idx="20" hasCustomPrompt="1"/>
          </p:nvPr>
        </p:nvSpPr>
        <p:spPr>
          <a:xfrm>
            <a:off x="5469466" y="2684340"/>
            <a:ext cx="1862667" cy="583387"/>
          </a:xfrm>
          <a:prstGeom prst="rect">
            <a:avLst/>
          </a:prstGeom>
        </p:spPr>
        <p:txBody>
          <a:bodyPr/>
          <a:lstStyle>
            <a:lvl1pPr marL="0" indent="0">
              <a:buFontTx/>
              <a:buNone/>
              <a:defRPr sz="2000" b="0" i="0">
                <a:latin typeface="Roboto" panose="02000000000000000000" pitchFamily="2" charset="0"/>
                <a:ea typeface="Roboto" panose="02000000000000000000" pitchFamily="2" charset="0"/>
              </a:defRPr>
            </a:lvl1pPr>
          </a:lstStyle>
          <a:p>
            <a:pPr lvl="0"/>
            <a:r>
              <a:rPr lang="de-DE" dirty="0" err="1"/>
              <a:t>Lorem</a:t>
            </a:r>
            <a:r>
              <a:rPr lang="de-DE" dirty="0"/>
              <a:t> </a:t>
            </a:r>
            <a:r>
              <a:rPr lang="de-DE" dirty="0" err="1"/>
              <a:t>ipsum</a:t>
            </a:r>
            <a:endParaRPr lang="de-DE" dirty="0"/>
          </a:p>
        </p:txBody>
      </p:sp>
      <p:sp>
        <p:nvSpPr>
          <p:cNvPr id="37" name="Textplatzhalter 5">
            <a:extLst>
              <a:ext uri="{FF2B5EF4-FFF2-40B4-BE49-F238E27FC236}">
                <a16:creationId xmlns:a16="http://schemas.microsoft.com/office/drawing/2014/main" id="{2F86ACFD-78C4-9B4C-A35C-FB1F2910AC22}"/>
              </a:ext>
            </a:extLst>
          </p:cNvPr>
          <p:cNvSpPr>
            <a:spLocks noGrp="1"/>
          </p:cNvSpPr>
          <p:nvPr>
            <p:ph type="body" sz="quarter" idx="21" hasCustomPrompt="1"/>
          </p:nvPr>
        </p:nvSpPr>
        <p:spPr>
          <a:xfrm>
            <a:off x="7780866" y="2684340"/>
            <a:ext cx="1862667" cy="583387"/>
          </a:xfrm>
          <a:prstGeom prst="rect">
            <a:avLst/>
          </a:prstGeom>
        </p:spPr>
        <p:txBody>
          <a:bodyPr/>
          <a:lstStyle>
            <a:lvl1pPr marL="0" indent="0">
              <a:buFontTx/>
              <a:buNone/>
              <a:defRPr sz="2000" b="0" i="0">
                <a:latin typeface="Roboto" panose="02000000000000000000" pitchFamily="2" charset="0"/>
                <a:ea typeface="Roboto" panose="02000000000000000000" pitchFamily="2" charset="0"/>
              </a:defRPr>
            </a:lvl1pPr>
          </a:lstStyle>
          <a:p>
            <a:pPr lvl="0"/>
            <a:r>
              <a:rPr lang="de-DE" dirty="0" err="1"/>
              <a:t>Lorem</a:t>
            </a:r>
            <a:r>
              <a:rPr lang="de-DE" dirty="0"/>
              <a:t> </a:t>
            </a:r>
            <a:r>
              <a:rPr lang="de-DE" dirty="0" err="1"/>
              <a:t>ipsum</a:t>
            </a:r>
            <a:endParaRPr lang="de-DE" dirty="0"/>
          </a:p>
        </p:txBody>
      </p:sp>
      <p:sp>
        <p:nvSpPr>
          <p:cNvPr id="38" name="Textplatzhalter 5">
            <a:extLst>
              <a:ext uri="{FF2B5EF4-FFF2-40B4-BE49-F238E27FC236}">
                <a16:creationId xmlns:a16="http://schemas.microsoft.com/office/drawing/2014/main" id="{E58FFEE6-9E4A-3742-9220-7735642A35C0}"/>
              </a:ext>
            </a:extLst>
          </p:cNvPr>
          <p:cNvSpPr>
            <a:spLocks noGrp="1"/>
          </p:cNvSpPr>
          <p:nvPr>
            <p:ph type="body" sz="quarter" idx="22" hasCustomPrompt="1"/>
          </p:nvPr>
        </p:nvSpPr>
        <p:spPr>
          <a:xfrm>
            <a:off x="838199" y="4191407"/>
            <a:ext cx="1862667" cy="583387"/>
          </a:xfrm>
          <a:prstGeom prst="rect">
            <a:avLst/>
          </a:prstGeom>
        </p:spPr>
        <p:txBody>
          <a:bodyPr/>
          <a:lstStyle>
            <a:lvl1pPr marL="0" indent="0">
              <a:buFontTx/>
              <a:buNone/>
              <a:defRPr sz="2000" b="0" i="0">
                <a:latin typeface="Roboto" panose="02000000000000000000" pitchFamily="2" charset="0"/>
                <a:ea typeface="Roboto" panose="02000000000000000000" pitchFamily="2" charset="0"/>
              </a:defRPr>
            </a:lvl1pPr>
          </a:lstStyle>
          <a:p>
            <a:pPr lvl="0"/>
            <a:r>
              <a:rPr lang="de-DE" dirty="0" err="1"/>
              <a:t>Lorem</a:t>
            </a:r>
            <a:r>
              <a:rPr lang="de-DE" dirty="0"/>
              <a:t> </a:t>
            </a:r>
            <a:r>
              <a:rPr lang="de-DE" dirty="0" err="1"/>
              <a:t>ipsum</a:t>
            </a:r>
            <a:endParaRPr lang="de-DE" dirty="0"/>
          </a:p>
        </p:txBody>
      </p:sp>
      <p:sp>
        <p:nvSpPr>
          <p:cNvPr id="39" name="Textplatzhalter 5">
            <a:extLst>
              <a:ext uri="{FF2B5EF4-FFF2-40B4-BE49-F238E27FC236}">
                <a16:creationId xmlns:a16="http://schemas.microsoft.com/office/drawing/2014/main" id="{4FB4E65D-D775-2B40-A62F-C921E191D336}"/>
              </a:ext>
            </a:extLst>
          </p:cNvPr>
          <p:cNvSpPr>
            <a:spLocks noGrp="1"/>
          </p:cNvSpPr>
          <p:nvPr>
            <p:ph type="body" sz="quarter" idx="23" hasCustomPrompt="1"/>
          </p:nvPr>
        </p:nvSpPr>
        <p:spPr>
          <a:xfrm>
            <a:off x="3149599" y="4191407"/>
            <a:ext cx="1862667" cy="583387"/>
          </a:xfrm>
          <a:prstGeom prst="rect">
            <a:avLst/>
          </a:prstGeom>
        </p:spPr>
        <p:txBody>
          <a:bodyPr/>
          <a:lstStyle>
            <a:lvl1pPr marL="0" indent="0">
              <a:buFontTx/>
              <a:buNone/>
              <a:defRPr sz="2000" b="0" i="0">
                <a:latin typeface="Roboto" panose="02000000000000000000" pitchFamily="2" charset="0"/>
                <a:ea typeface="Roboto" panose="02000000000000000000" pitchFamily="2" charset="0"/>
              </a:defRPr>
            </a:lvl1pPr>
          </a:lstStyle>
          <a:p>
            <a:pPr lvl="0"/>
            <a:r>
              <a:rPr lang="de-DE" dirty="0" err="1"/>
              <a:t>Lorem</a:t>
            </a:r>
            <a:r>
              <a:rPr lang="de-DE" dirty="0"/>
              <a:t> </a:t>
            </a:r>
            <a:r>
              <a:rPr lang="de-DE" dirty="0" err="1"/>
              <a:t>ipsum</a:t>
            </a:r>
            <a:endParaRPr lang="de-DE" dirty="0"/>
          </a:p>
        </p:txBody>
      </p:sp>
      <p:sp>
        <p:nvSpPr>
          <p:cNvPr id="40" name="Textplatzhalter 5">
            <a:extLst>
              <a:ext uri="{FF2B5EF4-FFF2-40B4-BE49-F238E27FC236}">
                <a16:creationId xmlns:a16="http://schemas.microsoft.com/office/drawing/2014/main" id="{202EC8A4-E94D-5E47-BEBB-C07EE26568CD}"/>
              </a:ext>
            </a:extLst>
          </p:cNvPr>
          <p:cNvSpPr>
            <a:spLocks noGrp="1"/>
          </p:cNvSpPr>
          <p:nvPr>
            <p:ph type="body" sz="quarter" idx="24" hasCustomPrompt="1"/>
          </p:nvPr>
        </p:nvSpPr>
        <p:spPr>
          <a:xfrm>
            <a:off x="5469466" y="4191407"/>
            <a:ext cx="1862667" cy="583387"/>
          </a:xfrm>
          <a:prstGeom prst="rect">
            <a:avLst/>
          </a:prstGeom>
        </p:spPr>
        <p:txBody>
          <a:bodyPr/>
          <a:lstStyle>
            <a:lvl1pPr marL="0" indent="0">
              <a:buFontTx/>
              <a:buNone/>
              <a:defRPr sz="2000" b="0" i="0">
                <a:latin typeface="Roboto" panose="02000000000000000000" pitchFamily="2" charset="0"/>
                <a:ea typeface="Roboto" panose="02000000000000000000" pitchFamily="2" charset="0"/>
              </a:defRPr>
            </a:lvl1pPr>
          </a:lstStyle>
          <a:p>
            <a:pPr lvl="0"/>
            <a:r>
              <a:rPr lang="de-DE" dirty="0" err="1"/>
              <a:t>Lorem</a:t>
            </a:r>
            <a:r>
              <a:rPr lang="de-DE" dirty="0"/>
              <a:t> </a:t>
            </a:r>
            <a:r>
              <a:rPr lang="de-DE" dirty="0" err="1"/>
              <a:t>ipsum</a:t>
            </a:r>
            <a:endParaRPr lang="de-DE" dirty="0"/>
          </a:p>
        </p:txBody>
      </p:sp>
      <p:sp>
        <p:nvSpPr>
          <p:cNvPr id="41" name="Textplatzhalter 5">
            <a:extLst>
              <a:ext uri="{FF2B5EF4-FFF2-40B4-BE49-F238E27FC236}">
                <a16:creationId xmlns:a16="http://schemas.microsoft.com/office/drawing/2014/main" id="{4666BA0E-523A-2F46-BF3B-62CCD8784E01}"/>
              </a:ext>
            </a:extLst>
          </p:cNvPr>
          <p:cNvSpPr>
            <a:spLocks noGrp="1"/>
          </p:cNvSpPr>
          <p:nvPr>
            <p:ph type="body" sz="quarter" idx="25" hasCustomPrompt="1"/>
          </p:nvPr>
        </p:nvSpPr>
        <p:spPr>
          <a:xfrm>
            <a:off x="7780866" y="4191407"/>
            <a:ext cx="1862667" cy="583387"/>
          </a:xfrm>
          <a:prstGeom prst="rect">
            <a:avLst/>
          </a:prstGeom>
        </p:spPr>
        <p:txBody>
          <a:bodyPr/>
          <a:lstStyle>
            <a:lvl1pPr marL="0" indent="0">
              <a:buFontTx/>
              <a:buNone/>
              <a:defRPr sz="2000" b="0" i="0">
                <a:latin typeface="Roboto" panose="02000000000000000000" pitchFamily="2" charset="0"/>
                <a:ea typeface="Roboto" panose="02000000000000000000" pitchFamily="2" charset="0"/>
              </a:defRPr>
            </a:lvl1pPr>
          </a:lstStyle>
          <a:p>
            <a:pPr lvl="0"/>
            <a:r>
              <a:rPr lang="de-DE" dirty="0" err="1"/>
              <a:t>Lorem</a:t>
            </a:r>
            <a:r>
              <a:rPr lang="de-DE" dirty="0"/>
              <a:t> </a:t>
            </a:r>
            <a:r>
              <a:rPr lang="de-DE" dirty="0" err="1"/>
              <a:t>ipsum</a:t>
            </a:r>
            <a:endParaRPr lang="de-DE" dirty="0"/>
          </a:p>
        </p:txBody>
      </p:sp>
      <p:sp>
        <p:nvSpPr>
          <p:cNvPr id="24" name="Foliennummernplatzhalter 5">
            <a:extLst>
              <a:ext uri="{FF2B5EF4-FFF2-40B4-BE49-F238E27FC236}">
                <a16:creationId xmlns:a16="http://schemas.microsoft.com/office/drawing/2014/main" id="{79C4CCFA-A4A9-4E40-A7B2-A272672017DF}"/>
              </a:ext>
            </a:extLst>
          </p:cNvPr>
          <p:cNvSpPr>
            <a:spLocks noGrp="1"/>
          </p:cNvSpPr>
          <p:nvPr>
            <p:ph type="sldNum" sz="quarter" idx="26"/>
          </p:nvPr>
        </p:nvSpPr>
        <p:spPr>
          <a:xfrm>
            <a:off x="8610600" y="6356350"/>
            <a:ext cx="2743200" cy="365125"/>
          </a:xfrm>
          <a:prstGeom prst="rect">
            <a:avLst/>
          </a:prstGeom>
        </p:spPr>
        <p:txBody>
          <a:bodyPr/>
          <a:lstStyle>
            <a:lvl1pPr algn="r">
              <a:defRPr sz="1200" b="0" i="0">
                <a:solidFill>
                  <a:schemeClr val="bg1">
                    <a:lumMod val="50000"/>
                  </a:schemeClr>
                </a:solidFill>
                <a:latin typeface="Roboto" panose="02000000000000000000" pitchFamily="2" charset="0"/>
                <a:ea typeface="Roboto" panose="02000000000000000000" pitchFamily="2" charset="0"/>
              </a:defRPr>
            </a:lvl1pPr>
          </a:lstStyle>
          <a:p>
            <a:fld id="{C02FF0A3-4780-9D48-89EF-8FC3721F9B46}" type="slidenum">
              <a:rPr lang="de-DE" smtClean="0"/>
              <a:pPr/>
              <a:t>‹Nr.›</a:t>
            </a:fld>
            <a:endParaRPr lang="de-DE" dirty="0"/>
          </a:p>
        </p:txBody>
      </p:sp>
      <p:sp>
        <p:nvSpPr>
          <p:cNvPr id="45" name="Titel 1">
            <a:extLst>
              <a:ext uri="{FF2B5EF4-FFF2-40B4-BE49-F238E27FC236}">
                <a16:creationId xmlns:a16="http://schemas.microsoft.com/office/drawing/2014/main" id="{CA5897CC-E36D-FB43-A853-E1D0D0037EDF}"/>
              </a:ext>
            </a:extLst>
          </p:cNvPr>
          <p:cNvSpPr>
            <a:spLocks noGrp="1"/>
          </p:cNvSpPr>
          <p:nvPr>
            <p:ph type="title"/>
          </p:nvPr>
        </p:nvSpPr>
        <p:spPr>
          <a:xfrm>
            <a:off x="838200" y="365125"/>
            <a:ext cx="10515600" cy="1325563"/>
          </a:xfrm>
          <a:prstGeom prst="rect">
            <a:avLst/>
          </a:prstGeom>
        </p:spPr>
        <p:txBody>
          <a:bodyPr/>
          <a:lstStyle/>
          <a:p>
            <a:r>
              <a:rPr lang="de-DE"/>
              <a:t>Mastertitelformat bearbeiten</a:t>
            </a:r>
            <a:endParaRPr lang="de-DE" dirty="0"/>
          </a:p>
        </p:txBody>
      </p:sp>
    </p:spTree>
    <p:extLst>
      <p:ext uri="{BB962C8B-B14F-4D97-AF65-F5344CB8AC3E}">
        <p14:creationId xmlns:p14="http://schemas.microsoft.com/office/powerpoint/2010/main" val="1633775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_blau">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5897CC-E36D-FB43-A853-E1D0D0037EDF}"/>
              </a:ext>
            </a:extLst>
          </p:cNvPr>
          <p:cNvSpPr>
            <a:spLocks noGrp="1"/>
          </p:cNvSpPr>
          <p:nvPr>
            <p:ph type="title"/>
          </p:nvPr>
        </p:nvSpPr>
        <p:spPr>
          <a:xfrm>
            <a:off x="838200" y="365125"/>
            <a:ext cx="10515600" cy="1325563"/>
          </a:xfrm>
          <a:prstGeom prst="rect">
            <a:avLst/>
          </a:prstGeom>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4D84CDD7-CF53-9A48-882F-8E3D66FCC806}"/>
              </a:ext>
            </a:extLst>
          </p:cNvPr>
          <p:cNvSpPr>
            <a:spLocks noGrp="1"/>
          </p:cNvSpPr>
          <p:nvPr>
            <p:ph idx="1"/>
          </p:nvPr>
        </p:nvSpPr>
        <p:spPr>
          <a:xfrm>
            <a:off x="838200" y="1825625"/>
            <a:ext cx="10515600" cy="4351338"/>
          </a:xfrm>
          <a:prstGeom prst="rect">
            <a:avLst/>
          </a:prstGeom>
        </p:spPr>
        <p:txBody>
          <a:bodyPr/>
          <a:lstStyle>
            <a:lvl1pPr>
              <a:buClr>
                <a:srgbClr val="00508C"/>
              </a:buClr>
              <a:defRPr/>
            </a:lvl1pPr>
            <a:lvl2pPr>
              <a:buClr>
                <a:srgbClr val="00508C"/>
              </a:buClr>
              <a:defRPr/>
            </a:lvl2pPr>
            <a:lvl3pPr>
              <a:buClr>
                <a:srgbClr val="00508C"/>
              </a:buClr>
              <a:defRPr/>
            </a:lvl3pPr>
            <a:lvl4pPr>
              <a:buClr>
                <a:srgbClr val="00508C"/>
              </a:buClr>
              <a:defRPr/>
            </a:lvl4pPr>
            <a:lvl5pPr>
              <a:buClr>
                <a:srgbClr val="00508C"/>
              </a:buCl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Foliennummernplatzhalter 5">
            <a:extLst>
              <a:ext uri="{FF2B5EF4-FFF2-40B4-BE49-F238E27FC236}">
                <a16:creationId xmlns:a16="http://schemas.microsoft.com/office/drawing/2014/main" id="{79C4CCFA-A4A9-4E40-A7B2-A272672017DF}"/>
              </a:ext>
            </a:extLst>
          </p:cNvPr>
          <p:cNvSpPr>
            <a:spLocks noGrp="1"/>
          </p:cNvSpPr>
          <p:nvPr>
            <p:ph type="sldNum" sz="quarter" idx="12"/>
          </p:nvPr>
        </p:nvSpPr>
        <p:spPr>
          <a:xfrm>
            <a:off x="8610600" y="6356350"/>
            <a:ext cx="2743200" cy="365125"/>
          </a:xfrm>
          <a:prstGeom prst="rect">
            <a:avLst/>
          </a:prstGeom>
        </p:spPr>
        <p:txBody>
          <a:bodyPr/>
          <a:lstStyle>
            <a:lvl1pPr algn="r">
              <a:defRPr sz="1200" b="0" i="0">
                <a:solidFill>
                  <a:schemeClr val="bg1">
                    <a:lumMod val="50000"/>
                  </a:schemeClr>
                </a:solidFill>
                <a:latin typeface="Roboto" panose="02000000000000000000" pitchFamily="2" charset="0"/>
                <a:ea typeface="Roboto" panose="02000000000000000000" pitchFamily="2" charset="0"/>
              </a:defRPr>
            </a:lvl1pPr>
          </a:lstStyle>
          <a:p>
            <a:fld id="{C02FF0A3-4780-9D48-89EF-8FC3721F9B46}" type="slidenum">
              <a:rPr lang="de-DE" smtClean="0"/>
              <a:pPr/>
              <a:t>‹Nr.›</a:t>
            </a:fld>
            <a:endParaRPr lang="de-DE" dirty="0"/>
          </a:p>
        </p:txBody>
      </p:sp>
    </p:spTree>
    <p:extLst>
      <p:ext uri="{BB962C8B-B14F-4D97-AF65-F5344CB8AC3E}">
        <p14:creationId xmlns:p14="http://schemas.microsoft.com/office/powerpoint/2010/main" val="394755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_gel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5897CC-E36D-FB43-A853-E1D0D0037EDF}"/>
              </a:ext>
            </a:extLst>
          </p:cNvPr>
          <p:cNvSpPr>
            <a:spLocks noGrp="1"/>
          </p:cNvSpPr>
          <p:nvPr>
            <p:ph type="title"/>
          </p:nvPr>
        </p:nvSpPr>
        <p:spPr>
          <a:xfrm>
            <a:off x="838200" y="365125"/>
            <a:ext cx="10515600" cy="1325563"/>
          </a:xfrm>
          <a:prstGeom prst="rect">
            <a:avLst/>
          </a:prstGeom>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4D84CDD7-CF53-9A48-882F-8E3D66FCC806}"/>
              </a:ext>
            </a:extLst>
          </p:cNvPr>
          <p:cNvSpPr>
            <a:spLocks noGrp="1"/>
          </p:cNvSpPr>
          <p:nvPr>
            <p:ph idx="1"/>
          </p:nvPr>
        </p:nvSpPr>
        <p:spPr>
          <a:xfrm>
            <a:off x="838200" y="1825625"/>
            <a:ext cx="10515600" cy="4351338"/>
          </a:xfrm>
          <a:prstGeom prst="rect">
            <a:avLst/>
          </a:prstGeom>
        </p:spPr>
        <p:txBody>
          <a:bodyPr/>
          <a:lstStyle>
            <a:lvl1pPr>
              <a:buClr>
                <a:srgbClr val="E6E000"/>
              </a:buClr>
              <a:defRPr/>
            </a:lvl1pPr>
            <a:lvl2pPr>
              <a:buClr>
                <a:srgbClr val="E6E000"/>
              </a:buClr>
              <a:defRPr/>
            </a:lvl2pPr>
            <a:lvl3pPr>
              <a:buClr>
                <a:srgbClr val="E6E000"/>
              </a:buClr>
              <a:defRPr/>
            </a:lvl3pPr>
            <a:lvl4pPr>
              <a:buClr>
                <a:srgbClr val="E6E000"/>
              </a:buClr>
              <a:defRPr/>
            </a:lvl4pPr>
            <a:lvl5pPr>
              <a:buClr>
                <a:srgbClr val="E6E000"/>
              </a:buCl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Foliennummernplatzhalter 5">
            <a:extLst>
              <a:ext uri="{FF2B5EF4-FFF2-40B4-BE49-F238E27FC236}">
                <a16:creationId xmlns:a16="http://schemas.microsoft.com/office/drawing/2014/main" id="{79C4CCFA-A4A9-4E40-A7B2-A272672017DF}"/>
              </a:ext>
            </a:extLst>
          </p:cNvPr>
          <p:cNvSpPr>
            <a:spLocks noGrp="1"/>
          </p:cNvSpPr>
          <p:nvPr>
            <p:ph type="sldNum" sz="quarter" idx="12"/>
          </p:nvPr>
        </p:nvSpPr>
        <p:spPr>
          <a:xfrm>
            <a:off x="8610600" y="6356350"/>
            <a:ext cx="2743200" cy="365125"/>
          </a:xfrm>
          <a:prstGeom prst="rect">
            <a:avLst/>
          </a:prstGeom>
        </p:spPr>
        <p:txBody>
          <a:bodyPr/>
          <a:lstStyle>
            <a:lvl1pPr algn="r">
              <a:defRPr sz="1200" b="0" i="0">
                <a:solidFill>
                  <a:schemeClr val="bg1">
                    <a:lumMod val="50000"/>
                  </a:schemeClr>
                </a:solidFill>
                <a:latin typeface="Roboto" panose="02000000000000000000" pitchFamily="2" charset="0"/>
                <a:ea typeface="Roboto" panose="02000000000000000000" pitchFamily="2" charset="0"/>
              </a:defRPr>
            </a:lvl1pPr>
          </a:lstStyle>
          <a:p>
            <a:fld id="{C02FF0A3-4780-9D48-89EF-8FC3721F9B46}" type="slidenum">
              <a:rPr lang="de-DE" smtClean="0"/>
              <a:pPr/>
              <a:t>‹Nr.›</a:t>
            </a:fld>
            <a:endParaRPr lang="de-DE" dirty="0"/>
          </a:p>
        </p:txBody>
      </p:sp>
    </p:spTree>
    <p:extLst>
      <p:ext uri="{BB962C8B-B14F-4D97-AF65-F5344CB8AC3E}">
        <p14:creationId xmlns:p14="http://schemas.microsoft.com/office/powerpoint/2010/main" val="386936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und Inhalt_r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5897CC-E36D-FB43-A853-E1D0D0037EDF}"/>
              </a:ext>
            </a:extLst>
          </p:cNvPr>
          <p:cNvSpPr>
            <a:spLocks noGrp="1"/>
          </p:cNvSpPr>
          <p:nvPr>
            <p:ph type="title"/>
          </p:nvPr>
        </p:nvSpPr>
        <p:spPr>
          <a:xfrm>
            <a:off x="838200" y="365125"/>
            <a:ext cx="10515600" cy="1325563"/>
          </a:xfrm>
          <a:prstGeom prst="rect">
            <a:avLst/>
          </a:prstGeom>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4D84CDD7-CF53-9A48-882F-8E3D66FCC806}"/>
              </a:ext>
            </a:extLst>
          </p:cNvPr>
          <p:cNvSpPr>
            <a:spLocks noGrp="1"/>
          </p:cNvSpPr>
          <p:nvPr>
            <p:ph idx="1"/>
          </p:nvPr>
        </p:nvSpPr>
        <p:spPr>
          <a:xfrm>
            <a:off x="838200" y="1825625"/>
            <a:ext cx="10515600" cy="4351338"/>
          </a:xfrm>
          <a:prstGeom prst="rect">
            <a:avLst/>
          </a:prstGeom>
        </p:spPr>
        <p:txBody>
          <a:bodyPr/>
          <a:lstStyle>
            <a:lvl1pPr>
              <a:buClr>
                <a:srgbClr val="EB6C43"/>
              </a:buClr>
              <a:defRPr/>
            </a:lvl1pPr>
            <a:lvl2pPr>
              <a:buClr>
                <a:srgbClr val="EB6C43"/>
              </a:buClr>
              <a:defRPr/>
            </a:lvl2pPr>
            <a:lvl3pPr>
              <a:buClr>
                <a:srgbClr val="EB6C43"/>
              </a:buClr>
              <a:defRPr/>
            </a:lvl3pPr>
            <a:lvl4pPr>
              <a:buClr>
                <a:srgbClr val="EB6C43"/>
              </a:buClr>
              <a:defRPr/>
            </a:lvl4pPr>
            <a:lvl5pPr>
              <a:buClr>
                <a:srgbClr val="EB6C43"/>
              </a:buCl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Foliennummernplatzhalter 5">
            <a:extLst>
              <a:ext uri="{FF2B5EF4-FFF2-40B4-BE49-F238E27FC236}">
                <a16:creationId xmlns:a16="http://schemas.microsoft.com/office/drawing/2014/main" id="{79C4CCFA-A4A9-4E40-A7B2-A272672017DF}"/>
              </a:ext>
            </a:extLst>
          </p:cNvPr>
          <p:cNvSpPr>
            <a:spLocks noGrp="1"/>
          </p:cNvSpPr>
          <p:nvPr>
            <p:ph type="sldNum" sz="quarter" idx="12"/>
          </p:nvPr>
        </p:nvSpPr>
        <p:spPr>
          <a:xfrm>
            <a:off x="8610600" y="6356350"/>
            <a:ext cx="2743200" cy="365125"/>
          </a:xfrm>
          <a:prstGeom prst="rect">
            <a:avLst/>
          </a:prstGeom>
        </p:spPr>
        <p:txBody>
          <a:bodyPr/>
          <a:lstStyle>
            <a:lvl1pPr algn="r">
              <a:defRPr sz="1200" b="0" i="0">
                <a:solidFill>
                  <a:schemeClr val="bg1">
                    <a:lumMod val="50000"/>
                  </a:schemeClr>
                </a:solidFill>
                <a:latin typeface="Roboto" panose="02000000000000000000" pitchFamily="2" charset="0"/>
                <a:ea typeface="Roboto" panose="02000000000000000000" pitchFamily="2" charset="0"/>
              </a:defRPr>
            </a:lvl1pPr>
          </a:lstStyle>
          <a:p>
            <a:fld id="{C02FF0A3-4780-9D48-89EF-8FC3721F9B46}" type="slidenum">
              <a:rPr lang="de-DE" smtClean="0"/>
              <a:pPr/>
              <a:t>‹Nr.›</a:t>
            </a:fld>
            <a:endParaRPr lang="de-DE" dirty="0"/>
          </a:p>
        </p:txBody>
      </p:sp>
    </p:spTree>
    <p:extLst>
      <p:ext uri="{BB962C8B-B14F-4D97-AF65-F5344CB8AC3E}">
        <p14:creationId xmlns:p14="http://schemas.microsoft.com/office/powerpoint/2010/main" val="229345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und Inhalt_türki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5897CC-E36D-FB43-A853-E1D0D0037EDF}"/>
              </a:ext>
            </a:extLst>
          </p:cNvPr>
          <p:cNvSpPr>
            <a:spLocks noGrp="1"/>
          </p:cNvSpPr>
          <p:nvPr>
            <p:ph type="title"/>
          </p:nvPr>
        </p:nvSpPr>
        <p:spPr>
          <a:xfrm>
            <a:off x="838200" y="365125"/>
            <a:ext cx="10515600" cy="1325563"/>
          </a:xfrm>
          <a:prstGeom prst="rect">
            <a:avLst/>
          </a:prstGeom>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4D84CDD7-CF53-9A48-882F-8E3D66FCC806}"/>
              </a:ext>
            </a:extLst>
          </p:cNvPr>
          <p:cNvSpPr>
            <a:spLocks noGrp="1"/>
          </p:cNvSpPr>
          <p:nvPr>
            <p:ph idx="1"/>
          </p:nvPr>
        </p:nvSpPr>
        <p:spPr>
          <a:xfrm>
            <a:off x="838200" y="1825625"/>
            <a:ext cx="10515600" cy="4351338"/>
          </a:xfrm>
          <a:prstGeom prst="rect">
            <a:avLst/>
          </a:prstGeom>
        </p:spPr>
        <p:txBody>
          <a:bodyPr/>
          <a:lstStyle>
            <a:lvl1pPr>
              <a:buClr>
                <a:srgbClr val="08B1B7"/>
              </a:buClr>
              <a:defRPr/>
            </a:lvl1pPr>
            <a:lvl2pPr>
              <a:buClr>
                <a:srgbClr val="08B1B7"/>
              </a:buClr>
              <a:defRPr/>
            </a:lvl2pPr>
            <a:lvl3pPr>
              <a:buClr>
                <a:srgbClr val="08B1B7"/>
              </a:buClr>
              <a:defRPr/>
            </a:lvl3pPr>
            <a:lvl4pPr>
              <a:buClr>
                <a:srgbClr val="08B1B7"/>
              </a:buClr>
              <a:defRPr/>
            </a:lvl4pPr>
            <a:lvl5pPr>
              <a:buClr>
                <a:srgbClr val="08B1B7"/>
              </a:buCl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Foliennummernplatzhalter 5">
            <a:extLst>
              <a:ext uri="{FF2B5EF4-FFF2-40B4-BE49-F238E27FC236}">
                <a16:creationId xmlns:a16="http://schemas.microsoft.com/office/drawing/2014/main" id="{79C4CCFA-A4A9-4E40-A7B2-A272672017DF}"/>
              </a:ext>
            </a:extLst>
          </p:cNvPr>
          <p:cNvSpPr>
            <a:spLocks noGrp="1"/>
          </p:cNvSpPr>
          <p:nvPr>
            <p:ph type="sldNum" sz="quarter" idx="12"/>
          </p:nvPr>
        </p:nvSpPr>
        <p:spPr>
          <a:xfrm>
            <a:off x="8610600" y="6356350"/>
            <a:ext cx="2743200" cy="365125"/>
          </a:xfrm>
          <a:prstGeom prst="rect">
            <a:avLst/>
          </a:prstGeom>
        </p:spPr>
        <p:txBody>
          <a:bodyPr/>
          <a:lstStyle>
            <a:lvl1pPr algn="r">
              <a:defRPr sz="1200" b="0" i="0">
                <a:solidFill>
                  <a:schemeClr val="bg1">
                    <a:lumMod val="50000"/>
                  </a:schemeClr>
                </a:solidFill>
                <a:latin typeface="Roboto" panose="02000000000000000000" pitchFamily="2" charset="0"/>
                <a:ea typeface="Roboto" panose="02000000000000000000" pitchFamily="2" charset="0"/>
              </a:defRPr>
            </a:lvl1pPr>
          </a:lstStyle>
          <a:p>
            <a:fld id="{C02FF0A3-4780-9D48-89EF-8FC3721F9B46}" type="slidenum">
              <a:rPr lang="de-DE" smtClean="0"/>
              <a:pPr/>
              <a:t>‹Nr.›</a:t>
            </a:fld>
            <a:endParaRPr lang="de-DE" dirty="0"/>
          </a:p>
        </p:txBody>
      </p:sp>
    </p:spTree>
    <p:extLst>
      <p:ext uri="{BB962C8B-B14F-4D97-AF65-F5344CB8AC3E}">
        <p14:creationId xmlns:p14="http://schemas.microsoft.com/office/powerpoint/2010/main" val="3718830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4E531023-F726-F448-A0E3-6083D08F800D}"/>
              </a:ext>
            </a:extLst>
          </p:cNvPr>
          <p:cNvSpPr>
            <a:spLocks noGrp="1"/>
          </p:cNvSpPr>
          <p:nvPr>
            <p:ph type="pic" sz="quarter" idx="13"/>
          </p:nvPr>
        </p:nvSpPr>
        <p:spPr>
          <a:xfrm>
            <a:off x="838201" y="1807030"/>
            <a:ext cx="10515600" cy="4331834"/>
          </a:xfrm>
          <a:prstGeom prst="rect">
            <a:avLst/>
          </a:prstGeom>
        </p:spPr>
        <p:txBody>
          <a:bodyPr/>
          <a:lstStyle/>
          <a:p>
            <a:r>
              <a:rPr lang="de-DE"/>
              <a:t>Bild durch Klicken auf Symbol hinzufügen</a:t>
            </a:r>
          </a:p>
        </p:txBody>
      </p:sp>
      <p:sp>
        <p:nvSpPr>
          <p:cNvPr id="13" name="Foliennummernplatzhalter 5">
            <a:extLst>
              <a:ext uri="{FF2B5EF4-FFF2-40B4-BE49-F238E27FC236}">
                <a16:creationId xmlns:a16="http://schemas.microsoft.com/office/drawing/2014/main" id="{79C4CCFA-A4A9-4E40-A7B2-A272672017DF}"/>
              </a:ext>
            </a:extLst>
          </p:cNvPr>
          <p:cNvSpPr>
            <a:spLocks noGrp="1"/>
          </p:cNvSpPr>
          <p:nvPr>
            <p:ph type="sldNum" sz="quarter" idx="12"/>
          </p:nvPr>
        </p:nvSpPr>
        <p:spPr>
          <a:xfrm>
            <a:off x="8610600" y="6356350"/>
            <a:ext cx="2743200" cy="365125"/>
          </a:xfrm>
          <a:prstGeom prst="rect">
            <a:avLst/>
          </a:prstGeom>
        </p:spPr>
        <p:txBody>
          <a:bodyPr/>
          <a:lstStyle>
            <a:lvl1pPr algn="r">
              <a:defRPr sz="1200" b="0" i="0">
                <a:solidFill>
                  <a:schemeClr val="bg1">
                    <a:lumMod val="50000"/>
                  </a:schemeClr>
                </a:solidFill>
                <a:latin typeface="Roboto" panose="02000000000000000000" pitchFamily="2" charset="0"/>
                <a:ea typeface="Roboto" panose="02000000000000000000" pitchFamily="2" charset="0"/>
              </a:defRPr>
            </a:lvl1pPr>
          </a:lstStyle>
          <a:p>
            <a:fld id="{C02FF0A3-4780-9D48-89EF-8FC3721F9B46}" type="slidenum">
              <a:rPr lang="de-DE" smtClean="0"/>
              <a:pPr/>
              <a:t>‹Nr.›</a:t>
            </a:fld>
            <a:endParaRPr lang="de-DE" dirty="0"/>
          </a:p>
        </p:txBody>
      </p:sp>
      <p:sp>
        <p:nvSpPr>
          <p:cNvPr id="14" name="Titel 1">
            <a:extLst>
              <a:ext uri="{FF2B5EF4-FFF2-40B4-BE49-F238E27FC236}">
                <a16:creationId xmlns:a16="http://schemas.microsoft.com/office/drawing/2014/main" id="{CA5897CC-E36D-FB43-A853-E1D0D0037EDF}"/>
              </a:ext>
            </a:extLst>
          </p:cNvPr>
          <p:cNvSpPr>
            <a:spLocks noGrp="1"/>
          </p:cNvSpPr>
          <p:nvPr>
            <p:ph type="title"/>
          </p:nvPr>
        </p:nvSpPr>
        <p:spPr>
          <a:xfrm>
            <a:off x="838200" y="365125"/>
            <a:ext cx="10515600" cy="1325563"/>
          </a:xfrm>
          <a:prstGeom prst="rect">
            <a:avLst/>
          </a:prstGeom>
        </p:spPr>
        <p:txBody>
          <a:bodyPr/>
          <a:lstStyle/>
          <a:p>
            <a:r>
              <a:rPr lang="de-DE"/>
              <a:t>Mastertitelformat bearbeiten</a:t>
            </a:r>
            <a:endParaRPr lang="de-DE" dirty="0"/>
          </a:p>
        </p:txBody>
      </p:sp>
    </p:spTree>
    <p:extLst>
      <p:ext uri="{BB962C8B-B14F-4D97-AF65-F5344CB8AC3E}">
        <p14:creationId xmlns:p14="http://schemas.microsoft.com/office/powerpoint/2010/main" val="1624654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file:////Volumes/gefrierschrank/dena/GeFo_Expertenzentrum/KREATION/LOGO_RZ/GF_Kln_Logo_RZ/GF_Kln_Logo_office/GF_Kln_Logo_A4_jpg/GF_Kln_Logo_A4.jp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88FE750B-C4C0-C845-AA45-F9DCC37F9DFE}"/>
              </a:ext>
            </a:extLst>
          </p:cNvPr>
          <p:cNvPicPr>
            <a:picLocks noChangeAspect="1"/>
          </p:cNvPicPr>
          <p:nvPr userDrawn="1"/>
        </p:nvPicPr>
        <p:blipFill rotWithShape="1">
          <a:blip r:embed="rId15" r:link="rId16" cstate="screen">
            <a:extLst>
              <a:ext uri="{28A0092B-C50C-407E-A947-70E740481C1C}">
                <a14:useLocalDpi xmlns:a14="http://schemas.microsoft.com/office/drawing/2010/main"/>
              </a:ext>
            </a:extLst>
          </a:blip>
          <a:srcRect/>
          <a:stretch/>
        </p:blipFill>
        <p:spPr>
          <a:xfrm>
            <a:off x="9604952" y="5802429"/>
            <a:ext cx="1394521" cy="792000"/>
          </a:xfrm>
          <a:prstGeom prst="rect">
            <a:avLst/>
          </a:prstGeom>
        </p:spPr>
      </p:pic>
    </p:spTree>
    <p:extLst>
      <p:ext uri="{BB962C8B-B14F-4D97-AF65-F5344CB8AC3E}">
        <p14:creationId xmlns:p14="http://schemas.microsoft.com/office/powerpoint/2010/main" val="269531461"/>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9" r:id="rId3"/>
    <p:sldLayoutId id="2147483664" r:id="rId4"/>
    <p:sldLayoutId id="2147483650" r:id="rId5"/>
    <p:sldLayoutId id="2147483673" r:id="rId6"/>
    <p:sldLayoutId id="2147483674" r:id="rId7"/>
    <p:sldLayoutId id="2147483675" r:id="rId8"/>
    <p:sldLayoutId id="2147483654" r:id="rId9"/>
    <p:sldLayoutId id="2147483666" r:id="rId10"/>
    <p:sldLayoutId id="2147483656" r:id="rId11"/>
    <p:sldLayoutId id="2147483657" r:id="rId12"/>
    <p:sldLayoutId id="2147483676" r:id="rId13"/>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www.gebaeudeforum.de/realisieren/erneuerbare-energie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hyperlink" Target="https://www.gebaeudeforum.de/service/fachhotlin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Gebäudeenergiegesetz (GEG)</a:t>
            </a:r>
          </a:p>
        </p:txBody>
      </p:sp>
      <p:sp>
        <p:nvSpPr>
          <p:cNvPr id="4" name="Foliennummernplatzhalter 3"/>
          <p:cNvSpPr>
            <a:spLocks noGrp="1"/>
          </p:cNvSpPr>
          <p:nvPr>
            <p:ph type="sldNum" sz="quarter" idx="12"/>
          </p:nvPr>
        </p:nvSpPr>
        <p:spPr/>
        <p:txBody>
          <a:bodyPr/>
          <a:lstStyle/>
          <a:p>
            <a:fld id="{C02FF0A3-4780-9D48-89EF-8FC3721F9B46}" type="slidenum">
              <a:rPr lang="de-DE" smtClean="0"/>
              <a:pPr/>
              <a:t>1</a:t>
            </a:fld>
            <a:endParaRPr lang="de-DE" dirty="0"/>
          </a:p>
        </p:txBody>
      </p:sp>
      <p:sp>
        <p:nvSpPr>
          <p:cNvPr id="5" name="Titel 1"/>
          <p:cNvSpPr txBox="1">
            <a:spLocks/>
          </p:cNvSpPr>
          <p:nvPr/>
        </p:nvSpPr>
        <p:spPr>
          <a:xfrm>
            <a:off x="1524000" y="3662363"/>
            <a:ext cx="9144000" cy="2387600"/>
          </a:xfrm>
          <a:prstGeom prst="rect">
            <a:avLst/>
          </a:prstGeom>
        </p:spPr>
        <p:txBody>
          <a:bodyPr anchor="b"/>
          <a:lstStyle>
            <a:lvl1pPr algn="l" defTabSz="914400" rtl="0" eaLnBrk="1" latinLnBrk="0" hangingPunct="1">
              <a:lnSpc>
                <a:spcPct val="90000"/>
              </a:lnSpc>
              <a:spcBef>
                <a:spcPct val="0"/>
              </a:spcBef>
              <a:buNone/>
              <a:defRPr sz="6000" b="1" i="0" kern="1200">
                <a:solidFill>
                  <a:schemeClr val="tx1"/>
                </a:solidFill>
                <a:latin typeface="Roboto" panose="02000000000000000000" pitchFamily="2" charset="0"/>
                <a:ea typeface="Roboto" panose="02000000000000000000" pitchFamily="2" charset="0"/>
                <a:cs typeface="+mj-cs"/>
              </a:defRPr>
            </a:lvl1pPr>
          </a:lstStyle>
          <a:p>
            <a:r>
              <a:rPr lang="de-DE" sz="3200" dirty="0"/>
              <a:t>Novelle 01.01.2024</a:t>
            </a:r>
          </a:p>
          <a:p>
            <a:endParaRPr lang="de-DE" sz="3200" dirty="0"/>
          </a:p>
        </p:txBody>
      </p:sp>
    </p:spTree>
    <p:extLst>
      <p:ext uri="{BB962C8B-B14F-4D97-AF65-F5344CB8AC3E}">
        <p14:creationId xmlns:p14="http://schemas.microsoft.com/office/powerpoint/2010/main" val="3361445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ea typeface="Roboto Slab" pitchFamily="2" charset="0"/>
              </a:rPr>
              <a:t>Gebäudeautomation</a:t>
            </a:r>
            <a:endParaRPr lang="de-DE" sz="1800" dirty="0"/>
          </a:p>
        </p:txBody>
      </p:sp>
      <p:sp>
        <p:nvSpPr>
          <p:cNvPr id="4" name="Foliennummernplatzhalter 3"/>
          <p:cNvSpPr>
            <a:spLocks noGrp="1"/>
          </p:cNvSpPr>
          <p:nvPr>
            <p:ph type="sldNum" sz="quarter" idx="12"/>
          </p:nvPr>
        </p:nvSpPr>
        <p:spPr/>
        <p:txBody>
          <a:bodyPr/>
          <a:lstStyle/>
          <a:p>
            <a:fld id="{C02FF0A3-4780-9D48-89EF-8FC3721F9B46}" type="slidenum">
              <a:rPr lang="de-DE" smtClean="0"/>
              <a:pPr/>
              <a:t>10</a:t>
            </a:fld>
            <a:endParaRPr lang="de-DE" dirty="0"/>
          </a:p>
        </p:txBody>
      </p:sp>
      <p:sp>
        <p:nvSpPr>
          <p:cNvPr id="7" name="Inhaltsplatzhalter 2">
            <a:extLst>
              <a:ext uri="{FF2B5EF4-FFF2-40B4-BE49-F238E27FC236}">
                <a16:creationId xmlns:a16="http://schemas.microsoft.com/office/drawing/2014/main" id="{97233E36-271F-44CB-8348-C82BCC8481B1}"/>
              </a:ext>
            </a:extLst>
          </p:cNvPr>
          <p:cNvSpPr txBox="1">
            <a:spLocks/>
          </p:cNvSpPr>
          <p:nvPr/>
        </p:nvSpPr>
        <p:spPr>
          <a:xfrm>
            <a:off x="819150" y="1177863"/>
            <a:ext cx="10858500" cy="5387972"/>
          </a:xfrm>
          <a:prstGeom prst="rect">
            <a:avLst/>
          </a:prstGeom>
        </p:spPr>
        <p:txBody>
          <a:bodyPr>
            <a:no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de-DE" sz="2400" b="1" dirty="0"/>
              <a:t>Bisher</a:t>
            </a:r>
          </a:p>
          <a:p>
            <a:pPr>
              <a:buClr>
                <a:srgbClr val="E6E000"/>
              </a:buClr>
            </a:pPr>
            <a:r>
              <a:rPr lang="de-DE" sz="2400" dirty="0"/>
              <a:t>Gebäudeautomation in den Randbedingungen mit System der Klasse C  berücksichtigt - § 25 (1)</a:t>
            </a:r>
          </a:p>
          <a:p>
            <a:pPr marL="0" indent="0">
              <a:buClr>
                <a:srgbClr val="E6E000"/>
              </a:buClr>
              <a:buNone/>
            </a:pPr>
            <a:r>
              <a:rPr lang="de-DE" sz="2400" b="1" dirty="0"/>
              <a:t>GEG 2024</a:t>
            </a:r>
          </a:p>
          <a:p>
            <a:pPr>
              <a:buClr>
                <a:srgbClr val="E6E000"/>
              </a:buClr>
            </a:pPr>
            <a:r>
              <a:rPr lang="de-DE" sz="2400" dirty="0"/>
              <a:t>Bei Heizungsanlage oder der kombinierten Raumheizungs- und Lüftungsanlage oder einer Klimaanlage oder einer kombinierten Klima- und Lüftungsanlage mit einer installierten Leistung von mehr als 290 kW</a:t>
            </a:r>
          </a:p>
          <a:p>
            <a:pPr>
              <a:buClr>
                <a:srgbClr val="E6E000"/>
              </a:buClr>
            </a:pPr>
            <a:r>
              <a:rPr lang="de-DE" sz="2400" dirty="0"/>
              <a:t>Für alle Nichtwohngebäude: Neubauten und Bestand ab 01.01.2025</a:t>
            </a:r>
          </a:p>
          <a:p>
            <a:pPr lvl="1">
              <a:buClr>
                <a:srgbClr val="E6E000"/>
              </a:buClr>
            </a:pPr>
            <a:r>
              <a:rPr lang="de-DE" sz="2000" dirty="0"/>
              <a:t>Herstellerunabhängige Kommunikation</a:t>
            </a:r>
          </a:p>
          <a:p>
            <a:pPr lvl="1">
              <a:buClr>
                <a:srgbClr val="E6E000"/>
              </a:buClr>
            </a:pPr>
            <a:r>
              <a:rPr lang="de-DE" sz="2000" dirty="0"/>
              <a:t>Kontinuierliche Überwachung und Analyse Energieverbrauch</a:t>
            </a:r>
          </a:p>
          <a:p>
            <a:pPr lvl="1">
              <a:buClr>
                <a:srgbClr val="E6E000"/>
              </a:buClr>
            </a:pPr>
            <a:r>
              <a:rPr lang="de-DE" sz="2000" dirty="0"/>
              <a:t>Zugänglichkeit Daten über frei konfigurierbare Schnittstellen</a:t>
            </a:r>
          </a:p>
          <a:p>
            <a:pPr lvl="1">
              <a:buClr>
                <a:srgbClr val="E6E000"/>
              </a:buClr>
            </a:pPr>
            <a:r>
              <a:rPr lang="de-DE" sz="2000" dirty="0"/>
              <a:t>Aufstellung Benchmarks Energieeffizienz</a:t>
            </a:r>
          </a:p>
          <a:p>
            <a:pPr lvl="1">
              <a:buClr>
                <a:srgbClr val="E6E000"/>
              </a:buClr>
            </a:pPr>
            <a:r>
              <a:rPr lang="de-DE" sz="2000" dirty="0"/>
              <a:t>Information zu Verbesserungen</a:t>
            </a:r>
          </a:p>
        </p:txBody>
      </p:sp>
    </p:spTree>
    <p:extLst>
      <p:ext uri="{BB962C8B-B14F-4D97-AF65-F5344CB8AC3E}">
        <p14:creationId xmlns:p14="http://schemas.microsoft.com/office/powerpoint/2010/main" val="1440788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nSpc>
                <a:spcPct val="90000"/>
              </a:lnSpc>
              <a:spcBef>
                <a:spcPct val="0"/>
              </a:spcBef>
              <a:buNone/>
              <a:defRPr sz="4000" b="1" i="0">
                <a:latin typeface="Roboto" panose="02000000000000000000" pitchFamily="2" charset="0"/>
                <a:ea typeface="Roboto" panose="02000000000000000000" pitchFamily="2" charset="0"/>
                <a:cs typeface="+mj-cs"/>
              </a:defRPr>
            </a:lvl1pPr>
          </a:lstStyle>
          <a:p>
            <a:r>
              <a:rPr lang="de-DE" dirty="0"/>
              <a:t>Anforderungen an Heizungsanlagen </a:t>
            </a:r>
          </a:p>
          <a:p>
            <a:r>
              <a:rPr lang="de-DE" dirty="0"/>
              <a:t>65 Prozent erneuerbare Energien</a:t>
            </a:r>
          </a:p>
        </p:txBody>
      </p:sp>
      <p:sp>
        <p:nvSpPr>
          <p:cNvPr id="3" name="Inhaltsplatzhalter 2"/>
          <p:cNvSpPr txBox="1">
            <a:spLocks/>
          </p:cNvSpPr>
          <p:nvPr/>
        </p:nvSpPr>
        <p:spPr>
          <a:xfrm>
            <a:off x="703597" y="1817258"/>
            <a:ext cx="10515600" cy="476495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6E000"/>
              </a:buClr>
              <a:buFont typeface="Wingdings" panose="05000000000000000000" pitchFamily="2" charset="2"/>
              <a:buChar char="§"/>
            </a:pPr>
            <a:r>
              <a:rPr lang="de-DE" dirty="0">
                <a:latin typeface="Roboto" pitchFamily="2" charset="0"/>
                <a:ea typeface="Roboto" pitchFamily="2" charset="0"/>
              </a:rPr>
              <a:t>65%-Regelung ab 01.01.2024 gilt zunächst nur für Neubauten in Neubaugebieten</a:t>
            </a:r>
          </a:p>
          <a:p>
            <a:pPr>
              <a:buClr>
                <a:srgbClr val="E6E000"/>
              </a:buClr>
              <a:buFont typeface="Wingdings" panose="05000000000000000000" pitchFamily="2" charset="2"/>
              <a:buChar char="§"/>
            </a:pPr>
            <a:r>
              <a:rPr lang="de-DE" dirty="0">
                <a:latin typeface="Roboto" pitchFamily="2" charset="0"/>
                <a:ea typeface="Roboto" pitchFamily="2" charset="0"/>
              </a:rPr>
              <a:t>Für alle anderen Neubauten gilt: Kopplung an Wärmeplanungen der Kommunen</a:t>
            </a:r>
          </a:p>
          <a:p>
            <a:pPr>
              <a:buClr>
                <a:srgbClr val="E6E000"/>
              </a:buClr>
              <a:buFont typeface="Wingdings" panose="05000000000000000000" pitchFamily="2" charset="2"/>
              <a:buChar char="§"/>
            </a:pPr>
            <a:r>
              <a:rPr lang="de-DE" dirty="0">
                <a:latin typeface="Roboto" pitchFamily="2" charset="0"/>
                <a:ea typeface="Roboto" pitchFamily="2" charset="0"/>
              </a:rPr>
              <a:t>In Kommunen ab 100.000 Einwohnern bis zum 30.06.2026 und in kleineren Kommunen bis zum 30.06.2028</a:t>
            </a:r>
          </a:p>
          <a:p>
            <a:pPr>
              <a:buClr>
                <a:srgbClr val="E6E000"/>
              </a:buClr>
              <a:buFont typeface="Wingdings" panose="05000000000000000000" pitchFamily="2" charset="2"/>
              <a:buChar char="§"/>
            </a:pPr>
            <a:r>
              <a:rPr lang="de-DE" dirty="0">
                <a:latin typeface="Roboto" pitchFamily="2" charset="0"/>
                <a:ea typeface="Roboto" pitchFamily="2" charset="0"/>
              </a:rPr>
              <a:t>Nach Ablauf der Fristen werden Kommunen so behandelt, als läge eine Wärmeplanung vor</a:t>
            </a:r>
          </a:p>
          <a:p>
            <a:pPr>
              <a:buClr>
                <a:srgbClr val="E6E000"/>
              </a:buClr>
              <a:buFont typeface="Wingdings" panose="05000000000000000000" pitchFamily="2" charset="2"/>
              <a:buChar char="§"/>
            </a:pPr>
            <a:r>
              <a:rPr lang="de-DE" dirty="0">
                <a:latin typeface="Roboto" pitchFamily="2" charset="0"/>
                <a:ea typeface="Roboto" pitchFamily="2" charset="0"/>
              </a:rPr>
              <a:t>Generelles Enddatum für die Nutzung fossiler Brennstoffe in Heizungen ist der 31.12.2044</a:t>
            </a:r>
          </a:p>
        </p:txBody>
      </p:sp>
    </p:spTree>
    <p:extLst>
      <p:ext uri="{BB962C8B-B14F-4D97-AF65-F5344CB8AC3E}">
        <p14:creationId xmlns:p14="http://schemas.microsoft.com/office/powerpoint/2010/main" val="3083253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9892" y="365125"/>
            <a:ext cx="10515600" cy="1325563"/>
          </a:xfrm>
        </p:spPr>
        <p:txBody>
          <a:bodyPr vert="horz" lIns="91440" tIns="45720" rIns="91440" bIns="45720" rtlCol="0" anchor="ctr">
            <a:normAutofit/>
          </a:bodyPr>
          <a:lstStyle/>
          <a:p>
            <a:r>
              <a:rPr lang="de-DE" dirty="0"/>
              <a:t>9 mögliche Optionen</a:t>
            </a:r>
          </a:p>
        </p:txBody>
      </p:sp>
      <p:pic>
        <p:nvPicPr>
          <p:cNvPr id="5" name="Grafik 4">
            <a:extLst>
              <a:ext uri="{FF2B5EF4-FFF2-40B4-BE49-F238E27FC236}">
                <a16:creationId xmlns:a16="http://schemas.microsoft.com/office/drawing/2014/main" id="{B7DB4B04-C852-48AE-A940-FC949612BB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9893" y="1690688"/>
            <a:ext cx="2924054" cy="4123784"/>
          </a:xfrm>
          <a:prstGeom prst="rect">
            <a:avLst/>
          </a:prstGeom>
        </p:spPr>
      </p:pic>
      <p:sp>
        <p:nvSpPr>
          <p:cNvPr id="6" name="Inhaltsplatzhalter 2">
            <a:extLst>
              <a:ext uri="{FF2B5EF4-FFF2-40B4-BE49-F238E27FC236}">
                <a16:creationId xmlns:a16="http://schemas.microsoft.com/office/drawing/2014/main" id="{922781B0-3F96-4E55-AA53-E6EC71997A5C}"/>
              </a:ext>
            </a:extLst>
          </p:cNvPr>
          <p:cNvSpPr txBox="1">
            <a:spLocks/>
          </p:cNvSpPr>
          <p:nvPr/>
        </p:nvSpPr>
        <p:spPr>
          <a:xfrm>
            <a:off x="4485732" y="1638840"/>
            <a:ext cx="6124757" cy="4667250"/>
          </a:xfrm>
          <a:prstGeom prst="rect">
            <a:avLst/>
          </a:prstGeom>
        </p:spPr>
        <p:txBody>
          <a:bodyPr>
            <a:no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6E000"/>
              </a:buClr>
            </a:pPr>
            <a:r>
              <a:rPr lang="de-DE" dirty="0"/>
              <a:t>Wärmenetz</a:t>
            </a:r>
          </a:p>
          <a:p>
            <a:pPr>
              <a:buClr>
                <a:srgbClr val="E6E000"/>
              </a:buClr>
            </a:pPr>
            <a:r>
              <a:rPr lang="de-DE" dirty="0"/>
              <a:t>Wärmepumpe</a:t>
            </a:r>
          </a:p>
          <a:p>
            <a:pPr>
              <a:buClr>
                <a:srgbClr val="E6E000"/>
              </a:buClr>
            </a:pPr>
            <a:r>
              <a:rPr lang="de-DE" dirty="0"/>
              <a:t>Stromdirektheizung</a:t>
            </a:r>
          </a:p>
          <a:p>
            <a:pPr>
              <a:buClr>
                <a:srgbClr val="E6E000"/>
              </a:buClr>
            </a:pPr>
            <a:r>
              <a:rPr lang="de-DE" dirty="0"/>
              <a:t>Solarthermische Heizung</a:t>
            </a:r>
          </a:p>
          <a:p>
            <a:pPr>
              <a:buClr>
                <a:srgbClr val="E6E000"/>
              </a:buClr>
            </a:pPr>
            <a:r>
              <a:rPr lang="de-DE" dirty="0"/>
              <a:t>Flüssige oder gasförmige Biomasse</a:t>
            </a:r>
          </a:p>
          <a:p>
            <a:pPr>
              <a:buClr>
                <a:srgbClr val="E6E000"/>
              </a:buClr>
            </a:pPr>
            <a:r>
              <a:rPr lang="de-DE" dirty="0"/>
              <a:t>Wasserstoff-Heizung</a:t>
            </a:r>
          </a:p>
          <a:p>
            <a:pPr>
              <a:buClr>
                <a:srgbClr val="E6E000"/>
              </a:buClr>
            </a:pPr>
            <a:r>
              <a:rPr lang="de-DE" dirty="0"/>
              <a:t>Feste Biomasse</a:t>
            </a:r>
          </a:p>
          <a:p>
            <a:pPr>
              <a:buClr>
                <a:srgbClr val="E6E000"/>
              </a:buClr>
            </a:pPr>
            <a:r>
              <a:rPr lang="de-DE" dirty="0"/>
              <a:t>Wärmepumpen-Hybridheizung</a:t>
            </a:r>
          </a:p>
          <a:p>
            <a:pPr>
              <a:buClr>
                <a:srgbClr val="E6E000"/>
              </a:buClr>
            </a:pPr>
            <a:r>
              <a:rPr lang="de-DE" dirty="0"/>
              <a:t>Solarthermie-Hybridheizung</a:t>
            </a:r>
          </a:p>
        </p:txBody>
      </p:sp>
      <p:sp>
        <p:nvSpPr>
          <p:cNvPr id="7" name="Inhaltsplatzhalter 2">
            <a:extLst>
              <a:ext uri="{FF2B5EF4-FFF2-40B4-BE49-F238E27FC236}">
                <a16:creationId xmlns:a16="http://schemas.microsoft.com/office/drawing/2014/main" id="{8220B5AF-40E1-48EE-961C-FA075DD28EC7}"/>
              </a:ext>
            </a:extLst>
          </p:cNvPr>
          <p:cNvSpPr txBox="1">
            <a:spLocks/>
          </p:cNvSpPr>
          <p:nvPr/>
        </p:nvSpPr>
        <p:spPr>
          <a:xfrm>
            <a:off x="879892" y="6306090"/>
            <a:ext cx="7914483" cy="422875"/>
          </a:xfrm>
          <a:prstGeom prst="rect">
            <a:avLst/>
          </a:prstGeom>
        </p:spPr>
        <p:txBody>
          <a:bodyPr>
            <a:no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E6E000"/>
              </a:buClr>
              <a:buNone/>
            </a:pPr>
            <a:r>
              <a:rPr lang="de-DE" sz="1800" dirty="0">
                <a:hlinkClick r:id="rId4"/>
              </a:rPr>
              <a:t>Info: https://www.gebaeudeforum.de/realisieren/erneuerbare-energien</a:t>
            </a:r>
            <a:endParaRPr lang="de-DE" sz="1800" dirty="0"/>
          </a:p>
        </p:txBody>
      </p:sp>
    </p:spTree>
    <p:extLst>
      <p:ext uri="{BB962C8B-B14F-4D97-AF65-F5344CB8AC3E}">
        <p14:creationId xmlns:p14="http://schemas.microsoft.com/office/powerpoint/2010/main" val="1802303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10882" y="673100"/>
            <a:ext cx="9144000" cy="920750"/>
          </a:xfrm>
        </p:spPr>
        <p:txBody>
          <a:bodyPr vert="horz" lIns="91440" tIns="45720" rIns="91440" bIns="45720" rtlCol="0" anchor="ctr">
            <a:normAutofit/>
          </a:bodyPr>
          <a:lstStyle/>
          <a:p>
            <a:pPr algn="l"/>
            <a:r>
              <a:rPr lang="de-DE" dirty="0"/>
              <a:t>Wärmenetz</a:t>
            </a:r>
          </a:p>
        </p:txBody>
      </p:sp>
      <p:sp>
        <p:nvSpPr>
          <p:cNvPr id="5" name="Inhaltsplatzhalter 2"/>
          <p:cNvSpPr txBox="1">
            <a:spLocks/>
          </p:cNvSpPr>
          <p:nvPr/>
        </p:nvSpPr>
        <p:spPr>
          <a:xfrm>
            <a:off x="786441" y="1480564"/>
            <a:ext cx="8064260" cy="5032375"/>
          </a:xfrm>
          <a:prstGeom prst="rect">
            <a:avLst/>
          </a:prstGeom>
        </p:spPr>
        <p:txBody>
          <a:bodyPr vert="horz" lIns="91440" tIns="45720" rIns="91440" bIns="45720" rtlCol="0">
            <a:normAutofit/>
          </a:bodyPr>
          <a:lstStyle>
            <a:lvl1pPr marL="228600" indent="-228600" defTabSz="914400">
              <a:lnSpc>
                <a:spcPct val="90000"/>
              </a:lnSpc>
              <a:spcBef>
                <a:spcPts val="1000"/>
              </a:spcBef>
              <a:buFont typeface="Arial" panose="020B0604020202020204" pitchFamily="34" charset="0"/>
              <a:buChar char="•"/>
              <a:defRPr sz="2800"/>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buClr>
                <a:srgbClr val="E6E000"/>
              </a:buClr>
              <a:buFont typeface="Wingdings" panose="05000000000000000000" pitchFamily="2" charset="2"/>
              <a:buChar char="§"/>
            </a:pPr>
            <a:r>
              <a:rPr lang="de-DE" dirty="0">
                <a:latin typeface="Roboto" pitchFamily="2" charset="0"/>
                <a:ea typeface="Roboto" pitchFamily="2" charset="0"/>
              </a:rPr>
              <a:t>Hausübergabestation und Anschluss an ein Wärmenetz mit 65 % EE oder unvermeidbarer Abwärme - § 71b</a:t>
            </a:r>
          </a:p>
          <a:p>
            <a:pPr>
              <a:buClr>
                <a:srgbClr val="E6E000"/>
              </a:buClr>
              <a:buFont typeface="Wingdings" panose="05000000000000000000" pitchFamily="2" charset="2"/>
              <a:buChar char="§"/>
            </a:pPr>
            <a:r>
              <a:rPr lang="de-DE" dirty="0">
                <a:latin typeface="Roboto" pitchFamily="2" charset="0"/>
                <a:ea typeface="Roboto" pitchFamily="2" charset="0"/>
              </a:rPr>
              <a:t>Wenn innerhalb von 10 Jahren nach Anschluss an ein Wärmenetz eine Belieferung mit 65 % Wärme aus EE gesichert ist, können nach § 71j bis dahin auch andere Heizungsanlagen betrieben werden</a:t>
            </a:r>
          </a:p>
          <a:p>
            <a:pPr>
              <a:buClr>
                <a:srgbClr val="E6E000"/>
              </a:buClr>
              <a:buFont typeface="Wingdings" panose="05000000000000000000" pitchFamily="2" charset="2"/>
              <a:buChar char="§"/>
            </a:pPr>
            <a:r>
              <a:rPr lang="de-DE" dirty="0">
                <a:latin typeface="Roboto" pitchFamily="2" charset="0"/>
                <a:ea typeface="Roboto" pitchFamily="2" charset="0"/>
              </a:rPr>
              <a:t>Mit den im Wärmeplanungsgesetz festgelegten Anteilen für erneuerbare Wärme besteht eine starke Verzahnung mit dem GEG</a:t>
            </a:r>
          </a:p>
        </p:txBody>
      </p:sp>
      <p:pic>
        <p:nvPicPr>
          <p:cNvPr id="4" name="Grafik 3">
            <a:extLst>
              <a:ext uri="{FF2B5EF4-FFF2-40B4-BE49-F238E27FC236}">
                <a16:creationId xmlns:a16="http://schemas.microsoft.com/office/drawing/2014/main" id="{9F2DECB4-0CCE-4C53-8983-D37E1D17F7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98841" y="920750"/>
            <a:ext cx="3152530" cy="4456686"/>
          </a:xfrm>
          <a:prstGeom prst="rect">
            <a:avLst/>
          </a:prstGeom>
        </p:spPr>
      </p:pic>
    </p:spTree>
    <p:extLst>
      <p:ext uri="{BB962C8B-B14F-4D97-AF65-F5344CB8AC3E}">
        <p14:creationId xmlns:p14="http://schemas.microsoft.com/office/powerpoint/2010/main" val="4183505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10882" y="673100"/>
            <a:ext cx="9144000" cy="920750"/>
          </a:xfrm>
        </p:spPr>
        <p:txBody>
          <a:bodyPr vert="horz" lIns="91440" tIns="45720" rIns="91440" bIns="45720" rtlCol="0" anchor="ctr">
            <a:normAutofit/>
          </a:bodyPr>
          <a:lstStyle/>
          <a:p>
            <a:r>
              <a:rPr lang="de-DE" dirty="0"/>
              <a:t>Wärmeplanungsgesetz (WPG)</a:t>
            </a:r>
          </a:p>
        </p:txBody>
      </p:sp>
      <p:sp>
        <p:nvSpPr>
          <p:cNvPr id="5" name="Inhaltsplatzhalter 2"/>
          <p:cNvSpPr txBox="1">
            <a:spLocks/>
          </p:cNvSpPr>
          <p:nvPr/>
        </p:nvSpPr>
        <p:spPr>
          <a:xfrm>
            <a:off x="786441" y="1756613"/>
            <a:ext cx="8344112" cy="4833968"/>
          </a:xfrm>
          <a:prstGeom prst="rect">
            <a:avLst/>
          </a:prstGeom>
        </p:spPr>
        <p:txBody>
          <a:bodyPr vert="horz" lIns="91440" tIns="45720" rIns="91440" bIns="45720" rtlCol="0">
            <a:normAutofit fontScale="92500" lnSpcReduction="10000"/>
          </a:bodyPr>
          <a:lstStyle>
            <a:lvl1pPr marL="228600" indent="-228600" defTabSz="914400">
              <a:lnSpc>
                <a:spcPct val="90000"/>
              </a:lnSpc>
              <a:spcBef>
                <a:spcPts val="1000"/>
              </a:spcBef>
              <a:buFont typeface="Arial" panose="020B0604020202020204" pitchFamily="34" charset="0"/>
              <a:buChar char="•"/>
              <a:defRPr sz="2800"/>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indent="0">
              <a:buNone/>
            </a:pPr>
            <a:r>
              <a:rPr lang="de-DE" sz="2600" b="1" dirty="0">
                <a:latin typeface="Roboto" pitchFamily="2" charset="0"/>
                <a:ea typeface="Roboto" pitchFamily="2" charset="0"/>
              </a:rPr>
              <a:t>Bestehende Wärmenetze</a:t>
            </a:r>
          </a:p>
          <a:p>
            <a:pPr>
              <a:buClr>
                <a:srgbClr val="E6E000"/>
              </a:buClr>
              <a:buFont typeface="Wingdings" panose="05000000000000000000" pitchFamily="2" charset="2"/>
              <a:buChar char="§"/>
            </a:pPr>
            <a:r>
              <a:rPr lang="de-DE" sz="2400" dirty="0">
                <a:latin typeface="Roboto" pitchFamily="2" charset="0"/>
                <a:ea typeface="Roboto" pitchFamily="2" charset="0"/>
              </a:rPr>
              <a:t>Ab 01.01.2030 mindestens </a:t>
            </a:r>
            <a:r>
              <a:rPr lang="de-DE" sz="2400" b="1" dirty="0">
                <a:latin typeface="Roboto" pitchFamily="2" charset="0"/>
                <a:ea typeface="Roboto" pitchFamily="2" charset="0"/>
              </a:rPr>
              <a:t>30 %</a:t>
            </a:r>
            <a:r>
              <a:rPr lang="de-DE" sz="2400" dirty="0">
                <a:latin typeface="Roboto" pitchFamily="2" charset="0"/>
                <a:ea typeface="Roboto" pitchFamily="2" charset="0"/>
              </a:rPr>
              <a:t> Wärme aus EE, unvermeidbarer Abwärme oder einer Kombination </a:t>
            </a:r>
          </a:p>
          <a:p>
            <a:pPr>
              <a:buClr>
                <a:srgbClr val="E6E000"/>
              </a:buClr>
              <a:buFont typeface="Wingdings" panose="05000000000000000000" pitchFamily="2" charset="2"/>
              <a:buChar char="§"/>
            </a:pPr>
            <a:r>
              <a:rPr lang="de-DE" sz="2400" dirty="0">
                <a:latin typeface="Roboto" pitchFamily="2" charset="0"/>
                <a:ea typeface="Roboto" pitchFamily="2" charset="0"/>
              </a:rPr>
              <a:t>Ab 01.01.2040 mindestens </a:t>
            </a:r>
            <a:r>
              <a:rPr lang="de-DE" sz="2400" b="1" dirty="0">
                <a:latin typeface="Roboto" pitchFamily="2" charset="0"/>
                <a:ea typeface="Roboto" pitchFamily="2" charset="0"/>
              </a:rPr>
              <a:t>80 %</a:t>
            </a:r>
            <a:r>
              <a:rPr lang="de-DE" sz="2400" dirty="0">
                <a:latin typeface="Roboto" pitchFamily="2" charset="0"/>
                <a:ea typeface="Roboto" pitchFamily="2" charset="0"/>
              </a:rPr>
              <a:t> Wärme aus EE, unvermeidbarer Abwärme oder einer Kombination </a:t>
            </a:r>
          </a:p>
          <a:p>
            <a:pPr marL="0" indent="0">
              <a:buClr>
                <a:srgbClr val="E6E000"/>
              </a:buClr>
              <a:buNone/>
            </a:pPr>
            <a:endParaRPr lang="de-DE" sz="2400" dirty="0">
              <a:latin typeface="Roboto" pitchFamily="2" charset="0"/>
              <a:ea typeface="Roboto" pitchFamily="2" charset="0"/>
            </a:endParaRPr>
          </a:p>
          <a:p>
            <a:pPr marL="0" indent="0">
              <a:buClr>
                <a:srgbClr val="E6E000"/>
              </a:buClr>
              <a:buNone/>
            </a:pPr>
            <a:r>
              <a:rPr lang="de-DE" sz="2600" b="1" dirty="0">
                <a:latin typeface="Roboto" pitchFamily="2" charset="0"/>
                <a:ea typeface="Roboto" pitchFamily="2" charset="0"/>
              </a:rPr>
              <a:t>Neue Wärmenetze</a:t>
            </a:r>
          </a:p>
          <a:p>
            <a:pPr>
              <a:buClr>
                <a:srgbClr val="E6E000"/>
              </a:buClr>
              <a:buFont typeface="Wingdings" panose="05000000000000000000" pitchFamily="2" charset="2"/>
              <a:buChar char="§"/>
            </a:pPr>
            <a:r>
              <a:rPr lang="de-DE" sz="2400" dirty="0">
                <a:latin typeface="Roboto" pitchFamily="2" charset="0"/>
                <a:ea typeface="Roboto" pitchFamily="2" charset="0"/>
              </a:rPr>
              <a:t>Ab 01.01.2024 mindestens </a:t>
            </a:r>
            <a:r>
              <a:rPr lang="de-DE" sz="2400" b="1" dirty="0">
                <a:latin typeface="Roboto" pitchFamily="2" charset="0"/>
                <a:ea typeface="Roboto" pitchFamily="2" charset="0"/>
              </a:rPr>
              <a:t>65 %</a:t>
            </a:r>
            <a:r>
              <a:rPr lang="de-DE" sz="2400" dirty="0">
                <a:latin typeface="Roboto" pitchFamily="2" charset="0"/>
                <a:ea typeface="Roboto" pitchFamily="2" charset="0"/>
              </a:rPr>
              <a:t> Wärme aus EE, unvermeidbarer Abwärme oder einer Kombination</a:t>
            </a:r>
          </a:p>
          <a:p>
            <a:pPr>
              <a:buClr>
                <a:srgbClr val="E6E000"/>
              </a:buClr>
              <a:buFont typeface="Wingdings" panose="05000000000000000000" pitchFamily="2" charset="2"/>
              <a:buChar char="§"/>
            </a:pPr>
            <a:endParaRPr lang="de-DE" sz="2400" dirty="0">
              <a:latin typeface="Roboto" pitchFamily="2" charset="0"/>
              <a:ea typeface="Roboto" pitchFamily="2" charset="0"/>
            </a:endParaRPr>
          </a:p>
          <a:p>
            <a:pPr marL="0" indent="0">
              <a:buClr>
                <a:srgbClr val="E6E000"/>
              </a:buClr>
              <a:buNone/>
            </a:pPr>
            <a:r>
              <a:rPr lang="de-DE" sz="2600" b="1" dirty="0">
                <a:latin typeface="Roboto" pitchFamily="2" charset="0"/>
                <a:ea typeface="Roboto" pitchFamily="2" charset="0"/>
              </a:rPr>
              <a:t>Alle Wärmenetze</a:t>
            </a:r>
          </a:p>
          <a:p>
            <a:pPr>
              <a:buClr>
                <a:srgbClr val="E6E000"/>
              </a:buClr>
              <a:buFont typeface="Wingdings" panose="05000000000000000000" pitchFamily="2" charset="2"/>
              <a:buChar char="§"/>
            </a:pPr>
            <a:r>
              <a:rPr lang="de-DE" sz="2400" dirty="0">
                <a:latin typeface="Roboto" pitchFamily="2" charset="0"/>
                <a:ea typeface="Roboto" pitchFamily="2" charset="0"/>
              </a:rPr>
              <a:t>Bis 31.12.2044 </a:t>
            </a:r>
            <a:r>
              <a:rPr lang="de-DE" sz="2400" b="1" dirty="0">
                <a:latin typeface="Roboto" pitchFamily="2" charset="0"/>
                <a:ea typeface="Roboto" pitchFamily="2" charset="0"/>
              </a:rPr>
              <a:t>vollständig</a:t>
            </a:r>
            <a:r>
              <a:rPr lang="de-DE" sz="2400" dirty="0">
                <a:latin typeface="Roboto" pitchFamily="2" charset="0"/>
                <a:ea typeface="Roboto" pitchFamily="2" charset="0"/>
              </a:rPr>
              <a:t> Wärme aus EE, aus unvermeidbarer Abwärme oder einer Kombination</a:t>
            </a:r>
          </a:p>
        </p:txBody>
      </p:sp>
    </p:spTree>
    <p:extLst>
      <p:ext uri="{BB962C8B-B14F-4D97-AF65-F5344CB8AC3E}">
        <p14:creationId xmlns:p14="http://schemas.microsoft.com/office/powerpoint/2010/main" val="422261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86598" y="365125"/>
            <a:ext cx="10515600" cy="1325563"/>
          </a:xfrm>
        </p:spPr>
        <p:txBody>
          <a:bodyPr vert="horz" lIns="91440" tIns="45720" rIns="91440" bIns="45720" rtlCol="0" anchor="ctr">
            <a:normAutofit/>
          </a:bodyPr>
          <a:lstStyle/>
          <a:p>
            <a:r>
              <a:rPr lang="de-DE" dirty="0"/>
              <a:t>Wärmepumpe</a:t>
            </a:r>
          </a:p>
        </p:txBody>
      </p:sp>
      <p:pic>
        <p:nvPicPr>
          <p:cNvPr id="3" name="Grafik 2">
            <a:extLst>
              <a:ext uri="{FF2B5EF4-FFF2-40B4-BE49-F238E27FC236}">
                <a16:creationId xmlns:a16="http://schemas.microsoft.com/office/drawing/2014/main" id="{D19684BF-05D2-4676-BC87-5F693EF354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4228" y="1690688"/>
            <a:ext cx="2817033" cy="4004780"/>
          </a:xfrm>
          <a:prstGeom prst="rect">
            <a:avLst/>
          </a:prstGeom>
        </p:spPr>
      </p:pic>
      <p:pic>
        <p:nvPicPr>
          <p:cNvPr id="7" name="Grafik 6">
            <a:extLst>
              <a:ext uri="{FF2B5EF4-FFF2-40B4-BE49-F238E27FC236}">
                <a16:creationId xmlns:a16="http://schemas.microsoft.com/office/drawing/2014/main" id="{0E71094A-CF1B-4A42-A9A8-48687DA037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51261" y="1792274"/>
            <a:ext cx="2772898" cy="3872497"/>
          </a:xfrm>
          <a:prstGeom prst="rect">
            <a:avLst/>
          </a:prstGeom>
        </p:spPr>
      </p:pic>
      <p:sp>
        <p:nvSpPr>
          <p:cNvPr id="8" name="Inhaltsplatzhalter 4">
            <a:extLst>
              <a:ext uri="{FF2B5EF4-FFF2-40B4-BE49-F238E27FC236}">
                <a16:creationId xmlns:a16="http://schemas.microsoft.com/office/drawing/2014/main" id="{DAE8FE33-39F7-4A3A-9CD5-70D8FED6361B}"/>
              </a:ext>
            </a:extLst>
          </p:cNvPr>
          <p:cNvSpPr txBox="1">
            <a:spLocks/>
          </p:cNvSpPr>
          <p:nvPr/>
        </p:nvSpPr>
        <p:spPr>
          <a:xfrm>
            <a:off x="696148" y="1792274"/>
            <a:ext cx="5489938" cy="4700602"/>
          </a:xfrm>
          <a:prstGeom prst="rect">
            <a:avLst/>
          </a:prstGeom>
        </p:spPr>
        <p:txBody>
          <a:bodyPr>
            <a:norm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6E000"/>
              </a:buClr>
            </a:pPr>
            <a:r>
              <a:rPr lang="de-DE" sz="2400" dirty="0"/>
              <a:t>Elektrisch angetriebene</a:t>
            </a:r>
            <a:br>
              <a:rPr lang="de-DE" sz="2400" dirty="0"/>
            </a:br>
            <a:r>
              <a:rPr lang="de-DE" sz="2400" dirty="0"/>
              <a:t>Wärmepumpe nach § 71c</a:t>
            </a:r>
          </a:p>
          <a:p>
            <a:pPr>
              <a:buClr>
                <a:srgbClr val="E6E000"/>
              </a:buClr>
            </a:pPr>
            <a:r>
              <a:rPr lang="de-DE" sz="2400" dirty="0"/>
              <a:t>Wärmepumpe ist</a:t>
            </a:r>
            <a:br>
              <a:rPr lang="de-DE" sz="2400" dirty="0"/>
            </a:br>
            <a:r>
              <a:rPr lang="de-DE" sz="2400" dirty="0"/>
              <a:t>Standardlösung im Neubau</a:t>
            </a:r>
          </a:p>
          <a:p>
            <a:pPr>
              <a:buClr>
                <a:srgbClr val="E6E000"/>
              </a:buClr>
            </a:pPr>
            <a:r>
              <a:rPr lang="de-DE" sz="2400" dirty="0"/>
              <a:t>Wärmepumpe kann im Bestand ebenfalls effizient arbeiten</a:t>
            </a:r>
          </a:p>
          <a:p>
            <a:pPr>
              <a:buClr>
                <a:srgbClr val="E6E000"/>
              </a:buClr>
            </a:pPr>
            <a:r>
              <a:rPr lang="de-DE" sz="2400" dirty="0"/>
              <a:t>Dämmung oder Flächenheizung keine zwingende Voraussetzung</a:t>
            </a:r>
          </a:p>
          <a:p>
            <a:pPr>
              <a:buClr>
                <a:srgbClr val="E6E000"/>
              </a:buClr>
            </a:pPr>
            <a:r>
              <a:rPr lang="de-DE" sz="2400" dirty="0"/>
              <a:t>Wärmepumpe erfüllt immer die Erneuerbare-Energien-Vorgabe</a:t>
            </a:r>
          </a:p>
          <a:p>
            <a:pPr>
              <a:lnSpc>
                <a:spcPct val="100000"/>
              </a:lnSpc>
              <a:buClr>
                <a:srgbClr val="E6E000"/>
              </a:buClr>
            </a:pPr>
            <a:r>
              <a:rPr lang="de-DE" sz="2400" dirty="0"/>
              <a:t>Steuerbare Last (§ 14a EnWG)</a:t>
            </a:r>
          </a:p>
        </p:txBody>
      </p:sp>
    </p:spTree>
    <p:extLst>
      <p:ext uri="{BB962C8B-B14F-4D97-AF65-F5344CB8AC3E}">
        <p14:creationId xmlns:p14="http://schemas.microsoft.com/office/powerpoint/2010/main" val="3237575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0880" y="365125"/>
            <a:ext cx="10515600" cy="1325563"/>
          </a:xfrm>
        </p:spPr>
        <p:txBody>
          <a:bodyPr/>
          <a:lstStyle/>
          <a:p>
            <a:r>
              <a:rPr lang="de-DE" dirty="0"/>
              <a:t>Stromdirektheizung</a:t>
            </a:r>
          </a:p>
        </p:txBody>
      </p:sp>
      <p:pic>
        <p:nvPicPr>
          <p:cNvPr id="5" name="Grafik 4">
            <a:extLst>
              <a:ext uri="{FF2B5EF4-FFF2-40B4-BE49-F238E27FC236}">
                <a16:creationId xmlns:a16="http://schemas.microsoft.com/office/drawing/2014/main" id="{F04CB72B-3A21-4297-9D6E-BBB02D3963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880" y="1690688"/>
            <a:ext cx="2685725" cy="3812808"/>
          </a:xfrm>
          <a:prstGeom prst="rect">
            <a:avLst/>
          </a:prstGeom>
        </p:spPr>
      </p:pic>
      <p:sp>
        <p:nvSpPr>
          <p:cNvPr id="6" name="Inhaltsplatzhalter 2">
            <a:extLst>
              <a:ext uri="{FF2B5EF4-FFF2-40B4-BE49-F238E27FC236}">
                <a16:creationId xmlns:a16="http://schemas.microsoft.com/office/drawing/2014/main" id="{D4B3B5A4-F23E-4F81-85A0-C77EF4057FE9}"/>
              </a:ext>
            </a:extLst>
          </p:cNvPr>
          <p:cNvSpPr txBox="1">
            <a:spLocks/>
          </p:cNvSpPr>
          <p:nvPr/>
        </p:nvSpPr>
        <p:spPr>
          <a:xfrm>
            <a:off x="3657599" y="1643331"/>
            <a:ext cx="7530857" cy="3571337"/>
          </a:xfrm>
          <a:prstGeom prst="rect">
            <a:avLst/>
          </a:prstGeom>
        </p:spPr>
        <p:txBody>
          <a:bodyPr>
            <a:norm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6E000"/>
              </a:buClr>
            </a:pPr>
            <a:r>
              <a:rPr lang="de-DE" sz="2400" dirty="0"/>
              <a:t>Stromdirektheizung in sehr gut gedämmten Gebäuden nach § 71d</a:t>
            </a:r>
          </a:p>
          <a:p>
            <a:pPr>
              <a:buClr>
                <a:srgbClr val="E6E000"/>
              </a:buClr>
            </a:pPr>
            <a:r>
              <a:rPr lang="de-DE" sz="2400" dirty="0"/>
              <a:t>Zusätzlichen Anforderungen an den baulichen Wärmeschutz</a:t>
            </a:r>
          </a:p>
          <a:p>
            <a:pPr>
              <a:buClr>
                <a:srgbClr val="E6E000"/>
              </a:buClr>
            </a:pPr>
            <a:r>
              <a:rPr lang="de-DE" sz="2400" dirty="0"/>
              <a:t>Im Neubau mindestens Effizienzhaus-55-Standard erforderlich</a:t>
            </a:r>
          </a:p>
          <a:p>
            <a:pPr>
              <a:buClr>
                <a:srgbClr val="E6E000"/>
              </a:buClr>
            </a:pPr>
            <a:r>
              <a:rPr lang="de-DE" sz="2400" dirty="0"/>
              <a:t>Im Bestand der Effizienzhaus-70-Standard</a:t>
            </a:r>
          </a:p>
          <a:p>
            <a:pPr>
              <a:buClr>
                <a:srgbClr val="E6E000"/>
              </a:buClr>
            </a:pPr>
            <a:r>
              <a:rPr lang="de-DE" sz="2400" dirty="0"/>
              <a:t>Evtl. zukünftig steuerbare Last (§ 14a EnWG)</a:t>
            </a:r>
          </a:p>
        </p:txBody>
      </p:sp>
    </p:spTree>
    <p:extLst>
      <p:ext uri="{BB962C8B-B14F-4D97-AF65-F5344CB8AC3E}">
        <p14:creationId xmlns:p14="http://schemas.microsoft.com/office/powerpoint/2010/main" val="1838528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31650" y="365125"/>
            <a:ext cx="10515600" cy="1325563"/>
          </a:xfrm>
        </p:spPr>
        <p:txBody>
          <a:bodyPr vert="horz" lIns="91440" tIns="45720" rIns="91440" bIns="45720" rtlCol="0" anchor="ctr">
            <a:normAutofit/>
          </a:bodyPr>
          <a:lstStyle/>
          <a:p>
            <a:r>
              <a:rPr lang="de-DE" dirty="0"/>
              <a:t>Solarthermische Heizung</a:t>
            </a:r>
          </a:p>
        </p:txBody>
      </p:sp>
      <p:sp>
        <p:nvSpPr>
          <p:cNvPr id="4" name="Inhaltsplatzhalter 2">
            <a:extLst>
              <a:ext uri="{FF2B5EF4-FFF2-40B4-BE49-F238E27FC236}">
                <a16:creationId xmlns:a16="http://schemas.microsoft.com/office/drawing/2014/main" id="{5A96809F-B1C4-45CE-BED6-6A3DF1407AB4}"/>
              </a:ext>
            </a:extLst>
          </p:cNvPr>
          <p:cNvSpPr txBox="1">
            <a:spLocks/>
          </p:cNvSpPr>
          <p:nvPr/>
        </p:nvSpPr>
        <p:spPr>
          <a:xfrm>
            <a:off x="931650" y="1826304"/>
            <a:ext cx="9969713" cy="4136770"/>
          </a:xfrm>
          <a:prstGeom prst="rect">
            <a:avLst/>
          </a:prstGeom>
        </p:spPr>
        <p:txBody>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6E000"/>
              </a:buClr>
            </a:pPr>
            <a:r>
              <a:rPr lang="de-DE" sz="2400" dirty="0"/>
              <a:t>Eine Heizung auf Basis einer solarthermischen Anlage nach § 71e ist eine weitere mögliche Option</a:t>
            </a:r>
          </a:p>
          <a:p>
            <a:pPr>
              <a:buClr>
                <a:srgbClr val="E6E000"/>
              </a:buClr>
            </a:pPr>
            <a:r>
              <a:rPr lang="de-DE" sz="2400" dirty="0"/>
              <a:t>Mit einer solarthermischen Heizung kann der Wärmebedarf des Gebäudes oft nicht zu 65 % gedeckt werden</a:t>
            </a:r>
          </a:p>
          <a:p>
            <a:pPr>
              <a:buClr>
                <a:srgbClr val="E6E000"/>
              </a:buClr>
            </a:pPr>
            <a:r>
              <a:rPr lang="de-DE" sz="2400" dirty="0"/>
              <a:t>Meist ist die Kombination mit anderen Technologien als Solarthermie Hybridheizung nach § 71h notwendig</a:t>
            </a:r>
          </a:p>
          <a:p>
            <a:endParaRPr lang="de-DE" sz="2400" dirty="0"/>
          </a:p>
        </p:txBody>
      </p:sp>
    </p:spTree>
    <p:extLst>
      <p:ext uri="{BB962C8B-B14F-4D97-AF65-F5344CB8AC3E}">
        <p14:creationId xmlns:p14="http://schemas.microsoft.com/office/powerpoint/2010/main" val="1199173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3629" y="434137"/>
            <a:ext cx="10515600" cy="1325563"/>
          </a:xfrm>
        </p:spPr>
        <p:txBody>
          <a:bodyPr vert="horz" lIns="91440" tIns="45720" rIns="91440" bIns="45720" rtlCol="0" anchor="ctr">
            <a:normAutofit/>
          </a:bodyPr>
          <a:lstStyle/>
          <a:p>
            <a:r>
              <a:rPr lang="de-DE" dirty="0"/>
              <a:t>Flüssige oder gasförmige Biomasse</a:t>
            </a:r>
          </a:p>
        </p:txBody>
      </p:sp>
      <p:pic>
        <p:nvPicPr>
          <p:cNvPr id="5" name="Grafik 4">
            <a:extLst>
              <a:ext uri="{FF2B5EF4-FFF2-40B4-BE49-F238E27FC236}">
                <a16:creationId xmlns:a16="http://schemas.microsoft.com/office/drawing/2014/main" id="{69F2BE02-E451-4D29-8E20-5941C8CEB1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2771" y="1759700"/>
            <a:ext cx="3013039" cy="4268081"/>
          </a:xfrm>
          <a:prstGeom prst="rect">
            <a:avLst/>
          </a:prstGeom>
        </p:spPr>
      </p:pic>
      <p:sp>
        <p:nvSpPr>
          <p:cNvPr id="6" name="Inhaltsplatzhalter 2">
            <a:extLst>
              <a:ext uri="{FF2B5EF4-FFF2-40B4-BE49-F238E27FC236}">
                <a16:creationId xmlns:a16="http://schemas.microsoft.com/office/drawing/2014/main" id="{B7F47CD3-C266-4D9E-852B-6DA1845778D0}"/>
              </a:ext>
            </a:extLst>
          </p:cNvPr>
          <p:cNvSpPr txBox="1">
            <a:spLocks/>
          </p:cNvSpPr>
          <p:nvPr/>
        </p:nvSpPr>
        <p:spPr>
          <a:xfrm>
            <a:off x="4002206" y="1929139"/>
            <a:ext cx="7324276" cy="2746378"/>
          </a:xfrm>
          <a:prstGeom prst="rect">
            <a:avLst/>
          </a:prstGeom>
        </p:spPr>
        <p:txBody>
          <a:bodyPr>
            <a:norm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6E000"/>
              </a:buClr>
            </a:pPr>
            <a:r>
              <a:rPr lang="de-DE" sz="2400" dirty="0"/>
              <a:t>Flüssige oder gasförmige Biomasse im Bestand und im Neubau nach § 71f</a:t>
            </a:r>
          </a:p>
          <a:p>
            <a:pPr>
              <a:buClr>
                <a:srgbClr val="E6E000"/>
              </a:buClr>
            </a:pPr>
            <a:r>
              <a:rPr lang="de-DE" sz="2400" dirty="0"/>
              <a:t>Mindestens 65 Prozent der mit der Anlage bereitgestellten Wärme müssen aus flüssiger oder gasförmiger nachhaltig hergestellter Biomasse erzeugt werden</a:t>
            </a:r>
          </a:p>
        </p:txBody>
      </p:sp>
    </p:spTree>
    <p:extLst>
      <p:ext uri="{BB962C8B-B14F-4D97-AF65-F5344CB8AC3E}">
        <p14:creationId xmlns:p14="http://schemas.microsoft.com/office/powerpoint/2010/main" val="2213276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3629" y="399361"/>
            <a:ext cx="10515600" cy="1325563"/>
          </a:xfrm>
        </p:spPr>
        <p:txBody>
          <a:bodyPr vert="horz" lIns="91440" tIns="45720" rIns="91440" bIns="45720" rtlCol="0" anchor="ctr">
            <a:normAutofit/>
          </a:bodyPr>
          <a:lstStyle/>
          <a:p>
            <a:r>
              <a:rPr lang="de-DE" sz="4000" dirty="0"/>
              <a:t>Wasserstoff-Heizung</a:t>
            </a:r>
          </a:p>
        </p:txBody>
      </p:sp>
      <p:pic>
        <p:nvPicPr>
          <p:cNvPr id="5" name="Grafik 4">
            <a:extLst>
              <a:ext uri="{FF2B5EF4-FFF2-40B4-BE49-F238E27FC236}">
                <a16:creationId xmlns:a16="http://schemas.microsoft.com/office/drawing/2014/main" id="{B5CF4F9B-4E79-4B1A-9517-F36929D80D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29600" y="1525095"/>
            <a:ext cx="3009283" cy="4298975"/>
          </a:xfrm>
          <a:prstGeom prst="rect">
            <a:avLst/>
          </a:prstGeom>
        </p:spPr>
      </p:pic>
      <p:sp>
        <p:nvSpPr>
          <p:cNvPr id="6" name="Inhaltsplatzhalter 2">
            <a:extLst>
              <a:ext uri="{FF2B5EF4-FFF2-40B4-BE49-F238E27FC236}">
                <a16:creationId xmlns:a16="http://schemas.microsoft.com/office/drawing/2014/main" id="{5F1DA760-6793-4720-B644-4210BD940FB2}"/>
              </a:ext>
            </a:extLst>
          </p:cNvPr>
          <p:cNvSpPr txBox="1">
            <a:spLocks/>
          </p:cNvSpPr>
          <p:nvPr/>
        </p:nvSpPr>
        <p:spPr>
          <a:xfrm>
            <a:off x="793629" y="1753864"/>
            <a:ext cx="7435971" cy="5166563"/>
          </a:xfrm>
          <a:prstGeom prst="rect">
            <a:avLst/>
          </a:prstGeom>
        </p:spPr>
        <p:txBody>
          <a:bodyPr>
            <a:no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6E000"/>
              </a:buClr>
            </a:pPr>
            <a:r>
              <a:rPr lang="de-DE" sz="2400" dirty="0"/>
              <a:t>Bereitstellung mindestens 65 % der erzeugten Wärme mit grünem oder blauem Wasserstoff einschließlich daraus hergestellter Derivate - § 71f</a:t>
            </a:r>
          </a:p>
          <a:p>
            <a:pPr>
              <a:buClr>
                <a:srgbClr val="E6E000"/>
              </a:buClr>
            </a:pPr>
            <a:r>
              <a:rPr lang="de-DE" sz="2400" dirty="0"/>
              <a:t>Heizungsanlagen, die sowohl Erdgas als auch    100 % Wasserstoff verbrennen können, dürfen zunächst noch mit Erdgas betrieben werden            - § 71k </a:t>
            </a:r>
          </a:p>
          <a:p>
            <a:pPr>
              <a:buClr>
                <a:srgbClr val="E6E000"/>
              </a:buClr>
            </a:pPr>
            <a:r>
              <a:rPr lang="de-DE" sz="2400" dirty="0"/>
              <a:t>Nach § 71 müssen diese Anlagen</a:t>
            </a:r>
          </a:p>
          <a:p>
            <a:pPr lvl="1">
              <a:buClr>
                <a:srgbClr val="E6E000"/>
              </a:buClr>
            </a:pPr>
            <a:r>
              <a:rPr lang="de-DE" sz="2000" dirty="0"/>
              <a:t>ab dem 01.01.2029 mindestens 15 %, </a:t>
            </a:r>
          </a:p>
          <a:p>
            <a:pPr lvl="1">
              <a:buClr>
                <a:srgbClr val="E6E000"/>
              </a:buClr>
            </a:pPr>
            <a:r>
              <a:rPr lang="de-DE" sz="2000" dirty="0"/>
              <a:t>ab dem 01.01.2035 mindestens 30 % und </a:t>
            </a:r>
          </a:p>
          <a:p>
            <a:pPr lvl="1">
              <a:buClr>
                <a:srgbClr val="E6E000"/>
              </a:buClr>
            </a:pPr>
            <a:r>
              <a:rPr lang="de-DE" sz="2000" dirty="0"/>
              <a:t>ab dem 01.01.2040 mindestens 60 % der bereitgestellten Wärme aus grünem oder blauem Wasserstoff oder daraus hergestellter Derivate erzeugen</a:t>
            </a:r>
          </a:p>
        </p:txBody>
      </p:sp>
    </p:spTree>
    <p:extLst>
      <p:ext uri="{BB962C8B-B14F-4D97-AF65-F5344CB8AC3E}">
        <p14:creationId xmlns:p14="http://schemas.microsoft.com/office/powerpoint/2010/main" val="1169274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2300" y="365126"/>
            <a:ext cx="10903393" cy="804456"/>
          </a:xfrm>
        </p:spPr>
        <p:txBody>
          <a:bodyPr/>
          <a:lstStyle/>
          <a:p>
            <a:r>
              <a:rPr lang="de-DE" sz="4000" dirty="0"/>
              <a:t>Ziele der Bundesregierung im Gebäudesektor</a:t>
            </a:r>
          </a:p>
        </p:txBody>
      </p:sp>
      <p:sp>
        <p:nvSpPr>
          <p:cNvPr id="4" name="Foliennummernplatzhalter 3"/>
          <p:cNvSpPr>
            <a:spLocks noGrp="1"/>
          </p:cNvSpPr>
          <p:nvPr>
            <p:ph type="sldNum" sz="quarter" idx="12"/>
          </p:nvPr>
        </p:nvSpPr>
        <p:spPr/>
        <p:txBody>
          <a:bodyPr/>
          <a:lstStyle/>
          <a:p>
            <a:fld id="{C02FF0A3-4780-9D48-89EF-8FC3721F9B46}" type="slidenum">
              <a:rPr lang="de-DE" smtClean="0"/>
              <a:pPr/>
              <a:t>2</a:t>
            </a:fld>
            <a:endParaRPr lang="de-DE" dirty="0"/>
          </a:p>
        </p:txBody>
      </p:sp>
      <p:sp>
        <p:nvSpPr>
          <p:cNvPr id="7" name="Inhaltsplatzhalter 2">
            <a:extLst>
              <a:ext uri="{FF2B5EF4-FFF2-40B4-BE49-F238E27FC236}">
                <a16:creationId xmlns:a16="http://schemas.microsoft.com/office/drawing/2014/main" id="{3FF18559-308E-4427-8BCE-2656AFB3B873}"/>
              </a:ext>
            </a:extLst>
          </p:cNvPr>
          <p:cNvSpPr txBox="1">
            <a:spLocks/>
          </p:cNvSpPr>
          <p:nvPr/>
        </p:nvSpPr>
        <p:spPr>
          <a:xfrm>
            <a:off x="676053" y="1525779"/>
            <a:ext cx="10839894" cy="4612398"/>
          </a:xfrm>
          <a:prstGeom prst="rect">
            <a:avLst/>
          </a:prstGeom>
        </p:spPr>
        <p:txBody>
          <a:bodyPr>
            <a:no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800" b="1" dirty="0"/>
              <a:t>Klimaschutzgesetz 2021</a:t>
            </a:r>
            <a:endParaRPr lang="de-DE" sz="2600" dirty="0"/>
          </a:p>
          <a:p>
            <a:pPr>
              <a:buClr>
                <a:srgbClr val="E6E000"/>
              </a:buClr>
            </a:pPr>
            <a:r>
              <a:rPr lang="de-DE" sz="2400" dirty="0"/>
              <a:t>Klimaneutraler Gebäudebestand bis zum Jahr 2045</a:t>
            </a:r>
          </a:p>
          <a:p>
            <a:pPr>
              <a:buClr>
                <a:srgbClr val="E6E000"/>
              </a:buClr>
            </a:pPr>
            <a:r>
              <a:rPr lang="de-DE" sz="2400" dirty="0"/>
              <a:t>Bisher sollten THG-Emissionen der Gebäude von 118 Mio. t (2020) auf 67 Mio. t (2030) reduziert werden</a:t>
            </a:r>
          </a:p>
          <a:p>
            <a:pPr>
              <a:buClr>
                <a:srgbClr val="E6E000"/>
              </a:buClr>
            </a:pPr>
            <a:r>
              <a:rPr lang="de-DE" sz="2400" dirty="0"/>
              <a:t>Neuinstallation von Heizsystemen, die erneuerbare Energien effizient nutzen</a:t>
            </a:r>
          </a:p>
          <a:p>
            <a:pPr>
              <a:buClr>
                <a:srgbClr val="E6E000"/>
              </a:buClr>
            </a:pPr>
            <a:r>
              <a:rPr lang="de-DE" sz="2400" dirty="0"/>
              <a:t>Anreize zur Nutzung und Errichtung von hocheffizienten Gebäuden schaffen</a:t>
            </a:r>
          </a:p>
          <a:p>
            <a:pPr>
              <a:buClr>
                <a:srgbClr val="E6E000"/>
              </a:buClr>
            </a:pPr>
            <a:r>
              <a:rPr lang="de-DE" sz="2400" dirty="0"/>
              <a:t>Monitoring der THG-Emissionen in den Sektoren durch das Umweltbundesamt</a:t>
            </a:r>
          </a:p>
          <a:p>
            <a:pPr>
              <a:buClr>
                <a:srgbClr val="E6E000"/>
              </a:buClr>
            </a:pPr>
            <a:r>
              <a:rPr lang="de-DE" sz="2400" dirty="0"/>
              <a:t>Bei Nachsteuerungsbedarf Vorlegung von Sofortprogrammen durch zuständige Ministerien</a:t>
            </a:r>
          </a:p>
        </p:txBody>
      </p:sp>
    </p:spTree>
    <p:extLst>
      <p:ext uri="{BB962C8B-B14F-4D97-AF65-F5344CB8AC3E}">
        <p14:creationId xmlns:p14="http://schemas.microsoft.com/office/powerpoint/2010/main" val="3751492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5610" y="365125"/>
            <a:ext cx="10515600" cy="1325563"/>
          </a:xfrm>
        </p:spPr>
        <p:txBody>
          <a:bodyPr vert="horz" lIns="91440" tIns="45720" rIns="91440" bIns="45720" rtlCol="0" anchor="ctr">
            <a:normAutofit/>
          </a:bodyPr>
          <a:lstStyle/>
          <a:p>
            <a:r>
              <a:rPr lang="de-DE" sz="4000" dirty="0"/>
              <a:t>Feste Biomasse</a:t>
            </a:r>
          </a:p>
        </p:txBody>
      </p:sp>
      <p:pic>
        <p:nvPicPr>
          <p:cNvPr id="5" name="Grafik 4">
            <a:extLst>
              <a:ext uri="{FF2B5EF4-FFF2-40B4-BE49-F238E27FC236}">
                <a16:creationId xmlns:a16="http://schemas.microsoft.com/office/drawing/2014/main" id="{D92D61E1-32D8-4ACC-B082-3C8CD2CF03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86636" y="3059044"/>
            <a:ext cx="2617836" cy="3731547"/>
          </a:xfrm>
          <a:prstGeom prst="rect">
            <a:avLst/>
          </a:prstGeom>
        </p:spPr>
      </p:pic>
      <p:pic>
        <p:nvPicPr>
          <p:cNvPr id="7" name="Grafik 6">
            <a:extLst>
              <a:ext uri="{FF2B5EF4-FFF2-40B4-BE49-F238E27FC236}">
                <a16:creationId xmlns:a16="http://schemas.microsoft.com/office/drawing/2014/main" id="{73C565C3-FD03-4547-BC40-4B2B45EC05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57380" y="3078382"/>
            <a:ext cx="2617836" cy="3692873"/>
          </a:xfrm>
          <a:prstGeom prst="rect">
            <a:avLst/>
          </a:prstGeom>
        </p:spPr>
      </p:pic>
      <p:pic>
        <p:nvPicPr>
          <p:cNvPr id="9" name="Grafik 8">
            <a:extLst>
              <a:ext uri="{FF2B5EF4-FFF2-40B4-BE49-F238E27FC236}">
                <a16:creationId xmlns:a16="http://schemas.microsoft.com/office/drawing/2014/main" id="{A7EC409D-BB19-447A-9179-2497BD366B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28124" y="3078382"/>
            <a:ext cx="2617836" cy="3701783"/>
          </a:xfrm>
          <a:prstGeom prst="rect">
            <a:avLst/>
          </a:prstGeom>
        </p:spPr>
      </p:pic>
      <p:sp>
        <p:nvSpPr>
          <p:cNvPr id="8" name="Inhaltsplatzhalter 2">
            <a:extLst>
              <a:ext uri="{FF2B5EF4-FFF2-40B4-BE49-F238E27FC236}">
                <a16:creationId xmlns:a16="http://schemas.microsoft.com/office/drawing/2014/main" id="{C42F0D5E-4067-42EA-8C4C-1753AD2AABEB}"/>
              </a:ext>
            </a:extLst>
          </p:cNvPr>
          <p:cNvSpPr txBox="1">
            <a:spLocks/>
          </p:cNvSpPr>
          <p:nvPr/>
        </p:nvSpPr>
        <p:spPr>
          <a:xfrm>
            <a:off x="717930" y="1411011"/>
            <a:ext cx="10515600" cy="1997758"/>
          </a:xfrm>
          <a:prstGeom prst="rect">
            <a:avLst/>
          </a:prstGeom>
        </p:spPr>
        <p:txBody>
          <a:bodyPr>
            <a:norm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6E000"/>
              </a:buClr>
            </a:pPr>
            <a:r>
              <a:rPr lang="de-DE" sz="2400" dirty="0"/>
              <a:t>Feste nachhaltig erzeugte Biomasse ist nach § 71g nicht nur im Bestand, sondern auch im Neubau möglich</a:t>
            </a:r>
          </a:p>
          <a:p>
            <a:pPr>
              <a:buClr>
                <a:srgbClr val="E6E000"/>
              </a:buClr>
            </a:pPr>
            <a:r>
              <a:rPr lang="de-DE" sz="2400" dirty="0"/>
              <a:t>Geplante zusätzliche Anforderungen wie die Kombination mit einem Pufferspeicher, einer Solarthermie- oder Photovoltaikanlage sind aus der Novelle wieder gestrichen worden</a:t>
            </a:r>
          </a:p>
        </p:txBody>
      </p:sp>
    </p:spTree>
    <p:extLst>
      <p:ext uri="{BB962C8B-B14F-4D97-AF65-F5344CB8AC3E}">
        <p14:creationId xmlns:p14="http://schemas.microsoft.com/office/powerpoint/2010/main" val="3727707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5392" y="365125"/>
            <a:ext cx="10515600" cy="1325563"/>
          </a:xfrm>
        </p:spPr>
        <p:txBody>
          <a:bodyPr vert="horz" lIns="91440" tIns="45720" rIns="91440" bIns="45720" rtlCol="0" anchor="ctr">
            <a:normAutofit/>
          </a:bodyPr>
          <a:lstStyle/>
          <a:p>
            <a:r>
              <a:rPr lang="de-DE" sz="4000" dirty="0"/>
              <a:t>Wärmepumpen-Hybridheizung</a:t>
            </a:r>
          </a:p>
        </p:txBody>
      </p:sp>
      <p:pic>
        <p:nvPicPr>
          <p:cNvPr id="5" name="Grafik 4">
            <a:extLst>
              <a:ext uri="{FF2B5EF4-FFF2-40B4-BE49-F238E27FC236}">
                <a16:creationId xmlns:a16="http://schemas.microsoft.com/office/drawing/2014/main" id="{B10677DA-6B74-4934-94A7-ADFD373944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17714" y="1655836"/>
            <a:ext cx="2780310" cy="3937685"/>
          </a:xfrm>
          <a:prstGeom prst="rect">
            <a:avLst/>
          </a:prstGeom>
        </p:spPr>
      </p:pic>
      <p:sp>
        <p:nvSpPr>
          <p:cNvPr id="7" name="Inhaltsplatzhalter 2">
            <a:extLst>
              <a:ext uri="{FF2B5EF4-FFF2-40B4-BE49-F238E27FC236}">
                <a16:creationId xmlns:a16="http://schemas.microsoft.com/office/drawing/2014/main" id="{5A86A0B8-E0BB-4B4F-9235-25AE5862D996}"/>
              </a:ext>
            </a:extLst>
          </p:cNvPr>
          <p:cNvSpPr txBox="1">
            <a:spLocks/>
          </p:cNvSpPr>
          <p:nvPr/>
        </p:nvSpPr>
        <p:spPr>
          <a:xfrm>
            <a:off x="831008" y="1592335"/>
            <a:ext cx="6486706" cy="3937685"/>
          </a:xfrm>
          <a:prstGeom prst="rect">
            <a:avLst/>
          </a:prstGeom>
        </p:spPr>
        <p:txBody>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6E000"/>
              </a:buClr>
            </a:pPr>
            <a:r>
              <a:rPr lang="de-DE" sz="2400" dirty="0"/>
              <a:t>Nach § 71 h Absatz 1 kann eine Wärmepumpe, die allein nicht zur Deckung der Heizlastspitzen ausreicht, mit Gas-, Biomasse- oder Flüssigbrennstofffeuerung, kombiniert werden</a:t>
            </a:r>
          </a:p>
          <a:p>
            <a:pPr>
              <a:buClr>
                <a:srgbClr val="E6E000"/>
              </a:buClr>
            </a:pPr>
            <a:r>
              <a:rPr lang="de-DE" sz="2400" dirty="0">
                <a:latin typeface="Roboto" panose="02000000000000000000" pitchFamily="2" charset="0"/>
                <a:ea typeface="Roboto" panose="02000000000000000000" pitchFamily="2" charset="0"/>
              </a:rPr>
              <a:t>Wärmepumpe muss vorrangig betrieben werden, um 65 % EE Vorgabe zu erfüllen</a:t>
            </a:r>
            <a:endParaRPr lang="de-DE" sz="2400" dirty="0"/>
          </a:p>
        </p:txBody>
      </p:sp>
    </p:spTree>
    <p:extLst>
      <p:ext uri="{BB962C8B-B14F-4D97-AF65-F5344CB8AC3E}">
        <p14:creationId xmlns:p14="http://schemas.microsoft.com/office/powerpoint/2010/main" val="1898041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7365" y="365125"/>
            <a:ext cx="10515600" cy="1325563"/>
          </a:xfrm>
        </p:spPr>
        <p:txBody>
          <a:bodyPr vert="horz" lIns="91440" tIns="45720" rIns="91440" bIns="45720" rtlCol="0" anchor="ctr">
            <a:normAutofit/>
          </a:bodyPr>
          <a:lstStyle/>
          <a:p>
            <a:r>
              <a:rPr lang="de-DE" sz="4000" dirty="0"/>
              <a:t>Solarthermie-Hybridheizung</a:t>
            </a:r>
          </a:p>
        </p:txBody>
      </p:sp>
      <p:pic>
        <p:nvPicPr>
          <p:cNvPr id="5" name="Grafik 4">
            <a:extLst>
              <a:ext uri="{FF2B5EF4-FFF2-40B4-BE49-F238E27FC236}">
                <a16:creationId xmlns:a16="http://schemas.microsoft.com/office/drawing/2014/main" id="{7590E44D-7EF4-42FE-8ED4-BA2FABB844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3000" y="1690688"/>
            <a:ext cx="2755807" cy="3901189"/>
          </a:xfrm>
          <a:prstGeom prst="rect">
            <a:avLst/>
          </a:prstGeom>
        </p:spPr>
      </p:pic>
      <p:sp>
        <p:nvSpPr>
          <p:cNvPr id="6" name="Inhaltsplatzhalter 2">
            <a:extLst>
              <a:ext uri="{FF2B5EF4-FFF2-40B4-BE49-F238E27FC236}">
                <a16:creationId xmlns:a16="http://schemas.microsoft.com/office/drawing/2014/main" id="{65CF7BAC-F176-4CC0-B551-646AFB9B7C5B}"/>
              </a:ext>
            </a:extLst>
          </p:cNvPr>
          <p:cNvSpPr txBox="1">
            <a:spLocks/>
          </p:cNvSpPr>
          <p:nvPr/>
        </p:nvSpPr>
        <p:spPr>
          <a:xfrm>
            <a:off x="3398807" y="1690688"/>
            <a:ext cx="7824157" cy="4351338"/>
          </a:xfrm>
          <a:prstGeom prst="rect">
            <a:avLst/>
          </a:prstGeom>
        </p:spPr>
        <p:txBody>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6E000"/>
              </a:buClr>
            </a:pPr>
            <a:r>
              <a:rPr lang="de-DE" sz="2400" dirty="0"/>
              <a:t>Nach § 71h kann eine Solarthermieanlage mit einer Gas-, Biomasse- oder Flüssigbrennstofffeuerung kombiniert werden</a:t>
            </a:r>
          </a:p>
          <a:p>
            <a:pPr>
              <a:buClr>
                <a:srgbClr val="E6E000"/>
              </a:buClr>
            </a:pPr>
            <a:r>
              <a:rPr lang="de-DE" sz="2400" dirty="0"/>
              <a:t>Solarthermische Anlage muss Mindestgröße der </a:t>
            </a:r>
            <a:r>
              <a:rPr lang="de-DE" sz="2400" dirty="0" err="1"/>
              <a:t>Aperturfläche</a:t>
            </a:r>
            <a:r>
              <a:rPr lang="de-DE" sz="2400" dirty="0"/>
              <a:t> einhalten</a:t>
            </a:r>
          </a:p>
          <a:p>
            <a:pPr>
              <a:buClr>
                <a:srgbClr val="E6E000"/>
              </a:buClr>
            </a:pPr>
            <a:r>
              <a:rPr lang="de-DE" sz="2400" dirty="0"/>
              <a:t>Mindestens 60 %  der bereitgestellten Wärme muss auf Basis von Biomasse, Gas, Flüssigbrennstoff oder grünem oder blauem Wasserstoff einschließlich daraus hergestellter Derivate erzeugt werden</a:t>
            </a:r>
          </a:p>
          <a:p>
            <a:endParaRPr lang="de-DE" sz="2400" dirty="0"/>
          </a:p>
        </p:txBody>
      </p:sp>
    </p:spTree>
    <p:extLst>
      <p:ext uri="{BB962C8B-B14F-4D97-AF65-F5344CB8AC3E}">
        <p14:creationId xmlns:p14="http://schemas.microsoft.com/office/powerpoint/2010/main" val="3632047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Neuerungen für Bestandsgebäude</a:t>
            </a:r>
          </a:p>
        </p:txBody>
      </p:sp>
      <p:sp>
        <p:nvSpPr>
          <p:cNvPr id="4" name="Foliennummernplatzhalter 3"/>
          <p:cNvSpPr>
            <a:spLocks noGrp="1"/>
          </p:cNvSpPr>
          <p:nvPr>
            <p:ph type="sldNum" sz="quarter" idx="12"/>
          </p:nvPr>
        </p:nvSpPr>
        <p:spPr/>
        <p:txBody>
          <a:bodyPr/>
          <a:lstStyle/>
          <a:p>
            <a:fld id="{C02FF0A3-4780-9D48-89EF-8FC3721F9B46}" type="slidenum">
              <a:rPr lang="de-DE" smtClean="0"/>
              <a:pPr/>
              <a:t>23</a:t>
            </a:fld>
            <a:endParaRPr lang="de-DE" dirty="0"/>
          </a:p>
        </p:txBody>
      </p:sp>
      <p:sp>
        <p:nvSpPr>
          <p:cNvPr id="5" name="Inhaltsplatzhalter 4"/>
          <p:cNvSpPr>
            <a:spLocks noGrp="1"/>
          </p:cNvSpPr>
          <p:nvPr>
            <p:ph idx="1"/>
          </p:nvPr>
        </p:nvSpPr>
        <p:spPr>
          <a:xfrm>
            <a:off x="601133" y="1496489"/>
            <a:ext cx="10515600" cy="5190596"/>
          </a:xfrm>
        </p:spPr>
        <p:txBody>
          <a:bodyPr/>
          <a:lstStyle/>
          <a:p>
            <a:pPr marR="0" lvl="0" fontAlgn="auto">
              <a:spcAft>
                <a:spcPts val="0"/>
              </a:spcAft>
              <a:buSzTx/>
              <a:tabLst/>
              <a:defRPr/>
            </a:pPr>
            <a:r>
              <a:rPr lang="de-DE" sz="2400" b="1" dirty="0"/>
              <a:t>Neu:</a:t>
            </a:r>
            <a:r>
              <a:rPr lang="de-DE" sz="2400" dirty="0"/>
              <a:t> Bei Erweiterung eines NWG um mehr als 100 % der Nutzfläche, muss diese wie ein Neubau nach §§ 18 und 19 GEG bilanziert werden - § 51 (1) </a:t>
            </a:r>
          </a:p>
          <a:p>
            <a:r>
              <a:rPr lang="de-DE" sz="2400" dirty="0"/>
              <a:t>Erweiterung und Ausbau - § 51: </a:t>
            </a:r>
          </a:p>
          <a:p>
            <a:pPr lvl="1"/>
            <a:r>
              <a:rPr lang="de-DE" dirty="0"/>
              <a:t>Bauteilnachweis grundsätzlich ausreichend, keine Unterscheidung - ob neuer Wärmeerzeuger eingebaut oder nicht</a:t>
            </a:r>
          </a:p>
          <a:p>
            <a:pPr lvl="2"/>
            <a:r>
              <a:rPr lang="de-DE" dirty="0"/>
              <a:t>Für WG: 1,2 x </a:t>
            </a:r>
            <a:r>
              <a:rPr lang="de-DE" dirty="0" err="1"/>
              <a:t>H`</a:t>
            </a:r>
            <a:r>
              <a:rPr lang="de-DE" baseline="-25000" dirty="0" err="1"/>
              <a:t>Tref</a:t>
            </a:r>
            <a:r>
              <a:rPr lang="de-DE" dirty="0"/>
              <a:t>  </a:t>
            </a:r>
          </a:p>
          <a:p>
            <a:pPr lvl="2"/>
            <a:r>
              <a:rPr lang="de-DE" dirty="0"/>
              <a:t>Für NWG: 1,25 x </a:t>
            </a:r>
            <a:r>
              <a:rPr lang="de-DE" dirty="0" err="1"/>
              <a:t>Ū</a:t>
            </a:r>
            <a:r>
              <a:rPr lang="de-DE" baseline="-25000" dirty="0" err="1"/>
              <a:t>ref</a:t>
            </a:r>
            <a:r>
              <a:rPr lang="de-DE" baseline="-25000" dirty="0"/>
              <a:t> </a:t>
            </a:r>
            <a:r>
              <a:rPr lang="de-DE" dirty="0"/>
              <a:t>	</a:t>
            </a:r>
          </a:p>
          <a:p>
            <a:pPr lvl="2"/>
            <a:r>
              <a:rPr lang="de-DE" dirty="0"/>
              <a:t>Bei Erweiterung / Ausbau mit A</a:t>
            </a:r>
            <a:r>
              <a:rPr lang="de-DE" baseline="-25000" dirty="0"/>
              <a:t>N</a:t>
            </a:r>
            <a:r>
              <a:rPr lang="de-DE" dirty="0"/>
              <a:t> &gt; 50 m² ist der sommerliche Wärmeschutz nach § 14 einzuhalten</a:t>
            </a:r>
          </a:p>
          <a:p>
            <a:pPr lvl="2"/>
            <a:r>
              <a:rPr lang="de-DE" dirty="0"/>
              <a:t>Keine primärenergetischen Anforderungen</a:t>
            </a:r>
          </a:p>
          <a:p>
            <a:pPr lvl="2"/>
            <a:r>
              <a:rPr lang="de-DE" dirty="0"/>
              <a:t>Nachweismöglichkeit mittels energetischer Bilanzierung des hinzukommenden Gebäudeteils ist nicht vorgesehen</a:t>
            </a:r>
          </a:p>
          <a:p>
            <a:endParaRPr lang="de-DE" dirty="0"/>
          </a:p>
          <a:p>
            <a:endParaRPr lang="de-DE" dirty="0"/>
          </a:p>
        </p:txBody>
      </p:sp>
    </p:spTree>
    <p:extLst>
      <p:ext uri="{BB962C8B-B14F-4D97-AF65-F5344CB8AC3E}">
        <p14:creationId xmlns:p14="http://schemas.microsoft.com/office/powerpoint/2010/main" val="4214617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Arial" panose="020B0604020202020204" pitchFamily="34" charset="0"/>
                <a:cs typeface="Arial" panose="020B0604020202020204" pitchFamily="34" charset="0"/>
              </a:rPr>
              <a:t>Berechnungsgrundlagen</a:t>
            </a:r>
          </a:p>
        </p:txBody>
      </p:sp>
      <p:sp>
        <p:nvSpPr>
          <p:cNvPr id="4" name="Foliennummernplatzhalter 3"/>
          <p:cNvSpPr>
            <a:spLocks noGrp="1"/>
          </p:cNvSpPr>
          <p:nvPr>
            <p:ph type="sldNum" sz="quarter" idx="12"/>
          </p:nvPr>
        </p:nvSpPr>
        <p:spPr/>
        <p:txBody>
          <a:bodyPr/>
          <a:lstStyle/>
          <a:p>
            <a:fld id="{C02FF0A3-4780-9D48-89EF-8FC3721F9B46}" type="slidenum">
              <a:rPr lang="de-DE" smtClean="0"/>
              <a:pPr/>
              <a:t>24</a:t>
            </a:fld>
            <a:endParaRPr lang="de-DE" dirty="0"/>
          </a:p>
        </p:txBody>
      </p:sp>
      <p:sp>
        <p:nvSpPr>
          <p:cNvPr id="5" name="Inhaltsplatzhalter 4"/>
          <p:cNvSpPr>
            <a:spLocks noGrp="1"/>
          </p:cNvSpPr>
          <p:nvPr>
            <p:ph idx="1"/>
          </p:nvPr>
        </p:nvSpPr>
        <p:spPr>
          <a:xfrm>
            <a:off x="838199" y="2073659"/>
            <a:ext cx="10787743" cy="3373829"/>
          </a:xfrm>
        </p:spPr>
        <p:txBody>
          <a:bodyPr/>
          <a:lstStyle/>
          <a:p>
            <a:r>
              <a:rPr lang="de-DE" sz="2400" dirty="0"/>
              <a:t>Bewertungsverfahren für Wohn- und Nichtwohngebäude nach DIN V 18599, Ausgabe 2018-09</a:t>
            </a:r>
          </a:p>
          <a:p>
            <a:r>
              <a:rPr lang="de-DE" sz="2400" dirty="0"/>
              <a:t>Übergangsfrist für nicht gekühlte Wohngebäude und Berechnungen nach DIN 4108-6 / DIN 4701-10 ist Ende 2023 ausgelaufen</a:t>
            </a:r>
          </a:p>
          <a:p>
            <a:r>
              <a:rPr lang="de-DE" sz="2400" dirty="0"/>
              <a:t>Neufassung Beiblatt 2 DIN 4108 für Wärmebrücken </a:t>
            </a:r>
          </a:p>
          <a:p>
            <a:pPr lvl="1"/>
            <a:r>
              <a:rPr lang="de-DE" sz="2000" dirty="0"/>
              <a:t>Anpassung an heutige Bauweisen ermöglicht genauere Gleichwertigkeitsnachweise</a:t>
            </a:r>
          </a:p>
          <a:p>
            <a:pPr lvl="1"/>
            <a:r>
              <a:rPr lang="de-DE" sz="2000" dirty="0"/>
              <a:t>Pauschale WB-Zuschläge 0,05 (Kat. A) und 0,03 W / m²K (Kat. B) – diese sind in der DIN V 18599 (2018) schon vorgesehen</a:t>
            </a:r>
          </a:p>
        </p:txBody>
      </p:sp>
    </p:spTree>
    <p:extLst>
      <p:ext uri="{BB962C8B-B14F-4D97-AF65-F5344CB8AC3E}">
        <p14:creationId xmlns:p14="http://schemas.microsoft.com/office/powerpoint/2010/main" val="78962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Regelungen zum Energieausweis I</a:t>
            </a:r>
          </a:p>
        </p:txBody>
      </p:sp>
      <p:sp>
        <p:nvSpPr>
          <p:cNvPr id="3" name="Inhaltsplatzhalter 2"/>
          <p:cNvSpPr>
            <a:spLocks noGrp="1"/>
          </p:cNvSpPr>
          <p:nvPr>
            <p:ph idx="1"/>
          </p:nvPr>
        </p:nvSpPr>
        <p:spPr>
          <a:xfrm>
            <a:off x="716280" y="1351462"/>
            <a:ext cx="7894320" cy="4744538"/>
          </a:xfrm>
        </p:spPr>
        <p:txBody>
          <a:bodyPr/>
          <a:lstStyle/>
          <a:p>
            <a:pPr lvl="1"/>
            <a:r>
              <a:rPr lang="de-DE" dirty="0"/>
              <a:t>Muster-Ausweisformulare veröffentlicht am</a:t>
            </a:r>
            <a:br>
              <a:rPr lang="de-DE" dirty="0"/>
            </a:br>
            <a:r>
              <a:rPr lang="de-DE" dirty="0"/>
              <a:t>08.12.2023 im Bundesanzeiger</a:t>
            </a:r>
          </a:p>
          <a:p>
            <a:pPr lvl="1"/>
            <a:r>
              <a:rPr lang="de-DE" dirty="0"/>
              <a:t>Vor-Ort-Begehung durch Aussteller oder geeignete Bildaufnahmen des Gebäudes erforderlich - § 84</a:t>
            </a:r>
          </a:p>
          <a:p>
            <a:pPr lvl="1"/>
            <a:r>
              <a:rPr lang="de-DE" dirty="0"/>
              <a:t>Pflichtangaben in Immobilienanzeigen gelten auch für Makler - § 80, § 87</a:t>
            </a:r>
          </a:p>
          <a:p>
            <a:pPr lvl="1"/>
            <a:r>
              <a:rPr lang="de-DE" dirty="0"/>
              <a:t>Sorgfaltspflichten für Aussteller bei Datenaufnahme - § 83</a:t>
            </a:r>
          </a:p>
          <a:p>
            <a:pPr lvl="1"/>
            <a:r>
              <a:rPr lang="de-DE" dirty="0"/>
              <a:t>Empfehlungen für die Verbesserung der Energieeffizienz - § 84</a:t>
            </a:r>
          </a:p>
          <a:p>
            <a:pPr lvl="1"/>
            <a:r>
              <a:rPr lang="de-DE" dirty="0"/>
              <a:t>Verbindliche Angabe von CO</a:t>
            </a:r>
            <a:r>
              <a:rPr lang="de-DE" baseline="-25000" dirty="0"/>
              <a:t>2</a:t>
            </a:r>
            <a:r>
              <a:rPr lang="de-DE" dirty="0"/>
              <a:t>-Emissionen - § 85</a:t>
            </a:r>
          </a:p>
          <a:p>
            <a:pPr lvl="1"/>
            <a:r>
              <a:rPr lang="de-DE" dirty="0"/>
              <a:t>Art der Nutzung erneuerbarer Energien - § 85 (15)</a:t>
            </a:r>
          </a:p>
          <a:p>
            <a:pPr lvl="1"/>
            <a:endParaRPr lang="de-DE" dirty="0"/>
          </a:p>
        </p:txBody>
      </p:sp>
      <p:sp>
        <p:nvSpPr>
          <p:cNvPr id="4" name="Foliennummernplatzhalter 3"/>
          <p:cNvSpPr>
            <a:spLocks noGrp="1"/>
          </p:cNvSpPr>
          <p:nvPr>
            <p:ph type="sldNum" sz="quarter" idx="12"/>
          </p:nvPr>
        </p:nvSpPr>
        <p:spPr/>
        <p:txBody>
          <a:bodyPr/>
          <a:lstStyle/>
          <a:p>
            <a:fld id="{C02FF0A3-4780-9D48-89EF-8FC3721F9B46}" type="slidenum">
              <a:rPr lang="de-DE" smtClean="0"/>
              <a:pPr/>
              <a:t>25</a:t>
            </a:fld>
            <a:endParaRPr lang="de-DE" dirty="0"/>
          </a:p>
        </p:txBody>
      </p:sp>
      <p:pic>
        <p:nvPicPr>
          <p:cNvPr id="9" name="Grafik 8">
            <a:extLst>
              <a:ext uri="{FF2B5EF4-FFF2-40B4-BE49-F238E27FC236}">
                <a16:creationId xmlns:a16="http://schemas.microsoft.com/office/drawing/2014/main" id="{78B82C5A-C66D-42F0-962D-52DE20D060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07256" y="1351462"/>
            <a:ext cx="2998636" cy="4271867"/>
          </a:xfrm>
          <a:prstGeom prst="rect">
            <a:avLst/>
          </a:prstGeom>
        </p:spPr>
      </p:pic>
    </p:spTree>
    <p:extLst>
      <p:ext uri="{BB962C8B-B14F-4D97-AF65-F5344CB8AC3E}">
        <p14:creationId xmlns:p14="http://schemas.microsoft.com/office/powerpoint/2010/main" val="532959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Regelungen zum Energieausweis II</a:t>
            </a:r>
          </a:p>
        </p:txBody>
      </p:sp>
      <p:sp>
        <p:nvSpPr>
          <p:cNvPr id="3" name="Inhaltsplatzhalter 2"/>
          <p:cNvSpPr>
            <a:spLocks noGrp="1"/>
          </p:cNvSpPr>
          <p:nvPr>
            <p:ph idx="1"/>
          </p:nvPr>
        </p:nvSpPr>
        <p:spPr>
          <a:xfrm>
            <a:off x="838200" y="1388046"/>
            <a:ext cx="7981460" cy="4779674"/>
          </a:xfrm>
        </p:spPr>
        <p:txBody>
          <a:bodyPr/>
          <a:lstStyle/>
          <a:p>
            <a:r>
              <a:rPr lang="de-DE" sz="2400" dirty="0"/>
              <a:t>Verpflichtende Beratung durch Energieberater beim Verkauf eines Wohngebäudes mit nicht mehr als zwei Wohnungen - § 80 (4)</a:t>
            </a:r>
          </a:p>
          <a:p>
            <a:r>
              <a:rPr lang="de-DE" sz="2400" dirty="0"/>
              <a:t>Verbrauchsausweise Bestand - § 82</a:t>
            </a:r>
          </a:p>
          <a:p>
            <a:pPr lvl="1"/>
            <a:r>
              <a:rPr lang="de-DE" sz="2000" dirty="0"/>
              <a:t>Bekanntmachungen der Regeln zur Datenaufnahme - § 82 (5)</a:t>
            </a:r>
          </a:p>
          <a:p>
            <a:r>
              <a:rPr lang="de-DE" sz="2400" dirty="0"/>
              <a:t>Ausstellungsberechtigung für Energieausweise unterscheidet nicht mehr nach Wohn- und Nichtwohngebäude (§ 88) außer bei Beschränkung der Schulung auf Wohngebäude (§ 88 (3))</a:t>
            </a:r>
          </a:p>
          <a:p>
            <a:r>
              <a:rPr lang="de-DE" sz="2400" dirty="0"/>
              <a:t>Ausstellungsberechtigung nach Qualifikationsprüfung Energieberatung des Bundesamtes für Wirtschaft und Ausfuhrkontrolle - § 88 (5)</a:t>
            </a:r>
          </a:p>
        </p:txBody>
      </p:sp>
      <p:sp>
        <p:nvSpPr>
          <p:cNvPr id="4" name="Foliennummernplatzhalter 3"/>
          <p:cNvSpPr>
            <a:spLocks noGrp="1"/>
          </p:cNvSpPr>
          <p:nvPr>
            <p:ph type="sldNum" sz="quarter" idx="12"/>
          </p:nvPr>
        </p:nvSpPr>
        <p:spPr/>
        <p:txBody>
          <a:bodyPr/>
          <a:lstStyle/>
          <a:p>
            <a:fld id="{C02FF0A3-4780-9D48-89EF-8FC3721F9B46}" type="slidenum">
              <a:rPr lang="de-DE" smtClean="0"/>
              <a:pPr/>
              <a:t>26</a:t>
            </a:fld>
            <a:endParaRPr lang="de-DE" dirty="0"/>
          </a:p>
        </p:txBody>
      </p:sp>
      <p:pic>
        <p:nvPicPr>
          <p:cNvPr id="7" name="Grafik 6">
            <a:extLst>
              <a:ext uri="{FF2B5EF4-FFF2-40B4-BE49-F238E27FC236}">
                <a16:creationId xmlns:a16="http://schemas.microsoft.com/office/drawing/2014/main" id="{A8346A0B-FC2B-4306-B110-777F7E9762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19660" y="1373411"/>
            <a:ext cx="2881904" cy="4096543"/>
          </a:xfrm>
          <a:prstGeom prst="rect">
            <a:avLst/>
          </a:prstGeom>
        </p:spPr>
      </p:pic>
    </p:spTree>
    <p:extLst>
      <p:ext uri="{BB962C8B-B14F-4D97-AF65-F5344CB8AC3E}">
        <p14:creationId xmlns:p14="http://schemas.microsoft.com/office/powerpoint/2010/main" val="3763412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8BB0DA-EFD5-4C86-9027-140E6ED4FA85}" type="slidenum">
              <a:rPr lang="de-DE" smtClean="0"/>
              <a:pPr/>
              <a:t>27</a:t>
            </a:fld>
            <a:endParaRPr lang="de-DE" dirty="0"/>
          </a:p>
        </p:txBody>
      </p:sp>
      <p:sp>
        <p:nvSpPr>
          <p:cNvPr id="5" name="Textfeld 4"/>
          <p:cNvSpPr txBox="1"/>
          <p:nvPr/>
        </p:nvSpPr>
        <p:spPr>
          <a:xfrm>
            <a:off x="2231630" y="3598405"/>
            <a:ext cx="6416067" cy="369332"/>
          </a:xfrm>
          <a:prstGeom prst="rect">
            <a:avLst/>
          </a:prstGeom>
          <a:noFill/>
        </p:spPr>
        <p:txBody>
          <a:bodyPr wrap="square" rtlCol="0">
            <a:spAutoFit/>
          </a:bodyPr>
          <a:lstStyle/>
          <a:p>
            <a:pPr algn="ctr"/>
            <a:r>
              <a:rPr lang="de-DE" b="1" dirty="0">
                <a:solidFill>
                  <a:schemeClr val="bg1"/>
                </a:solidFill>
                <a:latin typeface="+mn-lt"/>
              </a:rPr>
              <a:t>EU-Gebäuderichtlinie</a:t>
            </a:r>
          </a:p>
        </p:txBody>
      </p:sp>
      <p:sp>
        <p:nvSpPr>
          <p:cNvPr id="6" name="Rechteck 5"/>
          <p:cNvSpPr/>
          <p:nvPr/>
        </p:nvSpPr>
        <p:spPr bwMode="auto">
          <a:xfrm>
            <a:off x="3272376" y="2940941"/>
            <a:ext cx="4334578" cy="2258665"/>
          </a:xfrm>
          <a:prstGeom prst="rect">
            <a:avLst/>
          </a:prstGeom>
          <a:solidFill>
            <a:srgbClr val="008C93"/>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1" i="0" u="none" strike="noStrike" cap="none" normalizeH="0" baseline="0">
              <a:ln>
                <a:noFill/>
              </a:ln>
              <a:solidFill>
                <a:schemeClr val="accent2"/>
              </a:solidFill>
              <a:effectLst/>
              <a:latin typeface="Times" charset="0"/>
            </a:endParaRPr>
          </a:p>
        </p:txBody>
      </p:sp>
      <p:sp>
        <p:nvSpPr>
          <p:cNvPr id="7" name="Rechteck 6"/>
          <p:cNvSpPr/>
          <p:nvPr/>
        </p:nvSpPr>
        <p:spPr bwMode="auto">
          <a:xfrm>
            <a:off x="693075" y="2940941"/>
            <a:ext cx="2430780" cy="2258665"/>
          </a:xfrm>
          <a:prstGeom prst="rect">
            <a:avLst/>
          </a:prstGeom>
          <a:solidFill>
            <a:srgbClr val="007178"/>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1" i="0" u="none" strike="noStrike" cap="none" normalizeH="0" baseline="0">
              <a:ln>
                <a:noFill/>
              </a:ln>
              <a:solidFill>
                <a:schemeClr val="tx1"/>
              </a:solidFill>
              <a:effectLst/>
              <a:latin typeface="Times" charset="0"/>
            </a:endParaRPr>
          </a:p>
        </p:txBody>
      </p:sp>
      <p:sp>
        <p:nvSpPr>
          <p:cNvPr id="8" name="Rechteck 7"/>
          <p:cNvSpPr/>
          <p:nvPr/>
        </p:nvSpPr>
        <p:spPr bwMode="auto">
          <a:xfrm>
            <a:off x="7705941" y="2940941"/>
            <a:ext cx="2480311" cy="2258665"/>
          </a:xfrm>
          <a:prstGeom prst="rect">
            <a:avLst/>
          </a:prstGeom>
          <a:solidFill>
            <a:srgbClr val="007178"/>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1" i="0" u="none" strike="noStrike" cap="none" normalizeH="0" baseline="0">
              <a:ln>
                <a:noFill/>
              </a:ln>
              <a:solidFill>
                <a:schemeClr val="tx1"/>
              </a:solidFill>
              <a:effectLst/>
              <a:latin typeface="Times" charset="0"/>
            </a:endParaRPr>
          </a:p>
        </p:txBody>
      </p:sp>
      <p:sp>
        <p:nvSpPr>
          <p:cNvPr id="9" name="Textfeld 8"/>
          <p:cNvSpPr txBox="1"/>
          <p:nvPr/>
        </p:nvSpPr>
        <p:spPr>
          <a:xfrm>
            <a:off x="7886618" y="3156316"/>
            <a:ext cx="2003499" cy="2308324"/>
          </a:xfrm>
          <a:prstGeom prst="rect">
            <a:avLst/>
          </a:prstGeom>
          <a:noFill/>
        </p:spPr>
        <p:txBody>
          <a:bodyPr wrap="square" rtlCol="0">
            <a:spAutoFit/>
          </a:bodyPr>
          <a:lstStyle/>
          <a:p>
            <a:pPr algn="ctr"/>
            <a:r>
              <a:rPr lang="de-DE" b="1" dirty="0">
                <a:solidFill>
                  <a:schemeClr val="bg1"/>
                </a:solidFill>
              </a:rPr>
              <a:t>Klimaschutzgesetz KSG § 13</a:t>
            </a:r>
          </a:p>
          <a:p>
            <a:pPr algn="ctr"/>
            <a:r>
              <a:rPr lang="de-DE" b="1" dirty="0">
                <a:solidFill>
                  <a:schemeClr val="bg1"/>
                </a:solidFill>
              </a:rPr>
              <a:t>Vorbildfunktion </a:t>
            </a:r>
          </a:p>
          <a:p>
            <a:pPr algn="ctr"/>
            <a:endParaRPr lang="de-DE" b="1" dirty="0">
              <a:solidFill>
                <a:schemeClr val="bg1"/>
              </a:solidFill>
            </a:endParaRPr>
          </a:p>
          <a:p>
            <a:pPr algn="ctr"/>
            <a:r>
              <a:rPr lang="de-DE" b="1" dirty="0">
                <a:solidFill>
                  <a:schemeClr val="bg1"/>
                </a:solidFill>
              </a:rPr>
              <a:t>Träger öffentlicher Aufgaben und Bund</a:t>
            </a:r>
            <a:br>
              <a:rPr lang="de-DE" b="1" dirty="0">
                <a:solidFill>
                  <a:schemeClr val="bg1"/>
                </a:solidFill>
              </a:rPr>
            </a:br>
            <a:endParaRPr lang="de-DE" b="1" dirty="0">
              <a:solidFill>
                <a:schemeClr val="bg1"/>
              </a:solidFill>
              <a:latin typeface="+mn-lt"/>
            </a:endParaRPr>
          </a:p>
        </p:txBody>
      </p:sp>
      <p:sp>
        <p:nvSpPr>
          <p:cNvPr id="10" name="Textfeld 9"/>
          <p:cNvSpPr txBox="1"/>
          <p:nvPr/>
        </p:nvSpPr>
        <p:spPr>
          <a:xfrm>
            <a:off x="3857322" y="3154929"/>
            <a:ext cx="3400958" cy="1754326"/>
          </a:xfrm>
          <a:prstGeom prst="rect">
            <a:avLst/>
          </a:prstGeom>
          <a:noFill/>
        </p:spPr>
        <p:txBody>
          <a:bodyPr wrap="square" rtlCol="0">
            <a:spAutoFit/>
          </a:bodyPr>
          <a:lstStyle>
            <a:defPPr>
              <a:defRPr lang="de-DE"/>
            </a:defPPr>
            <a:lvl1pPr algn="ctr">
              <a:defRPr b="1">
                <a:solidFill>
                  <a:schemeClr val="bg1"/>
                </a:solidFill>
              </a:defRPr>
            </a:lvl1pPr>
          </a:lstStyle>
          <a:p>
            <a:r>
              <a:rPr lang="de-DE" dirty="0"/>
              <a:t>Gebäudeenergiegesetz GEG § 4</a:t>
            </a:r>
          </a:p>
          <a:p>
            <a:endParaRPr lang="de-DE" dirty="0"/>
          </a:p>
          <a:p>
            <a:r>
              <a:rPr lang="de-DE" dirty="0"/>
              <a:t>Nichtwohngebäude</a:t>
            </a:r>
          </a:p>
          <a:p>
            <a:r>
              <a:rPr lang="de-DE" dirty="0"/>
              <a:t>öffentliche Hand</a:t>
            </a:r>
          </a:p>
          <a:p>
            <a:r>
              <a:rPr lang="de-DE" dirty="0"/>
              <a:t>Nutzung Behörde</a:t>
            </a:r>
          </a:p>
          <a:p>
            <a:endParaRPr lang="de-DE" dirty="0"/>
          </a:p>
        </p:txBody>
      </p:sp>
      <p:sp>
        <p:nvSpPr>
          <p:cNvPr id="11" name="Textfeld 10"/>
          <p:cNvSpPr txBox="1"/>
          <p:nvPr/>
        </p:nvSpPr>
        <p:spPr>
          <a:xfrm>
            <a:off x="693075" y="3173855"/>
            <a:ext cx="2430779" cy="1754326"/>
          </a:xfrm>
          <a:prstGeom prst="rect">
            <a:avLst/>
          </a:prstGeom>
          <a:noFill/>
        </p:spPr>
        <p:txBody>
          <a:bodyPr wrap="square" rtlCol="0">
            <a:spAutoFit/>
          </a:bodyPr>
          <a:lstStyle/>
          <a:p>
            <a:pPr algn="ctr"/>
            <a:r>
              <a:rPr lang="de-DE" b="1" dirty="0">
                <a:solidFill>
                  <a:schemeClr val="bg1"/>
                </a:solidFill>
              </a:rPr>
              <a:t>Energiedienstleistungs-gesetz EDL-G § 3</a:t>
            </a:r>
          </a:p>
          <a:p>
            <a:pPr algn="ctr"/>
            <a:r>
              <a:rPr lang="de-DE" b="1" dirty="0">
                <a:solidFill>
                  <a:schemeClr val="bg1"/>
                </a:solidFill>
              </a:rPr>
              <a:t>Vorbildfunktion</a:t>
            </a:r>
          </a:p>
          <a:p>
            <a:pPr algn="ctr"/>
            <a:r>
              <a:rPr lang="de-DE" b="1" dirty="0">
                <a:solidFill>
                  <a:schemeClr val="bg1"/>
                </a:solidFill>
              </a:rPr>
              <a:t>Baumaßnahmen</a:t>
            </a:r>
          </a:p>
          <a:p>
            <a:pPr algn="ctr"/>
            <a:endParaRPr lang="de-DE" b="1" dirty="0">
              <a:solidFill>
                <a:schemeClr val="bg1"/>
              </a:solidFill>
            </a:endParaRPr>
          </a:p>
          <a:p>
            <a:pPr algn="ctr"/>
            <a:r>
              <a:rPr lang="de-DE" b="1" dirty="0">
                <a:solidFill>
                  <a:schemeClr val="bg1"/>
                </a:solidFill>
              </a:rPr>
              <a:t>öffentliche Hand</a:t>
            </a:r>
          </a:p>
        </p:txBody>
      </p:sp>
      <p:sp>
        <p:nvSpPr>
          <p:cNvPr id="12" name="Gleichschenkliges Dreieck 11"/>
          <p:cNvSpPr/>
          <p:nvPr/>
        </p:nvSpPr>
        <p:spPr bwMode="auto">
          <a:xfrm>
            <a:off x="693075" y="1299830"/>
            <a:ext cx="9493177" cy="1523758"/>
          </a:xfrm>
          <a:prstGeom prst="triangle">
            <a:avLst>
              <a:gd name="adj" fmla="val 49992"/>
            </a:avLst>
          </a:prstGeom>
          <a:solidFill>
            <a:srgbClr val="08B1B7"/>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1" i="0" u="none" strike="noStrike" cap="none" normalizeH="0" baseline="0">
              <a:ln>
                <a:noFill/>
              </a:ln>
              <a:solidFill>
                <a:schemeClr val="tx1"/>
              </a:solidFill>
              <a:effectLst/>
              <a:latin typeface="Times" charset="0"/>
            </a:endParaRPr>
          </a:p>
        </p:txBody>
      </p:sp>
      <p:sp>
        <p:nvSpPr>
          <p:cNvPr id="13" name="Textfeld 12"/>
          <p:cNvSpPr txBox="1"/>
          <p:nvPr/>
        </p:nvSpPr>
        <p:spPr>
          <a:xfrm>
            <a:off x="2222171" y="2002082"/>
            <a:ext cx="6416067" cy="369332"/>
          </a:xfrm>
          <a:prstGeom prst="rect">
            <a:avLst/>
          </a:prstGeom>
          <a:noFill/>
        </p:spPr>
        <p:txBody>
          <a:bodyPr wrap="square" rtlCol="0">
            <a:spAutoFit/>
          </a:bodyPr>
          <a:lstStyle/>
          <a:p>
            <a:pPr algn="ctr"/>
            <a:r>
              <a:rPr lang="de-DE" b="1" dirty="0">
                <a:solidFill>
                  <a:schemeClr val="bg1"/>
                </a:solidFill>
                <a:latin typeface="+mn-lt"/>
              </a:rPr>
              <a:t>Vorbildfunktion</a:t>
            </a:r>
            <a:endParaRPr lang="de-DE" b="1" dirty="0">
              <a:solidFill>
                <a:schemeClr val="bg1"/>
              </a:solidFill>
            </a:endParaRPr>
          </a:p>
        </p:txBody>
      </p:sp>
      <p:sp>
        <p:nvSpPr>
          <p:cNvPr id="14" name="Rechteck 13"/>
          <p:cNvSpPr/>
          <p:nvPr/>
        </p:nvSpPr>
        <p:spPr bwMode="auto">
          <a:xfrm>
            <a:off x="693075" y="5308647"/>
            <a:ext cx="9493177" cy="720299"/>
          </a:xfrm>
          <a:prstGeom prst="rect">
            <a:avLst/>
          </a:prstGeom>
          <a:solidFill>
            <a:srgbClr val="008C93"/>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1" i="0" u="none" strike="noStrike" cap="none" normalizeH="0" baseline="0">
              <a:ln>
                <a:noFill/>
              </a:ln>
              <a:solidFill>
                <a:schemeClr val="accent2"/>
              </a:solidFill>
              <a:effectLst/>
              <a:latin typeface="Times" charset="0"/>
            </a:endParaRPr>
          </a:p>
        </p:txBody>
      </p:sp>
      <p:sp>
        <p:nvSpPr>
          <p:cNvPr id="15" name="Textfeld 14"/>
          <p:cNvSpPr txBox="1"/>
          <p:nvPr/>
        </p:nvSpPr>
        <p:spPr>
          <a:xfrm>
            <a:off x="764541" y="5341103"/>
            <a:ext cx="9303488" cy="646331"/>
          </a:xfrm>
          <a:prstGeom prst="rect">
            <a:avLst/>
          </a:prstGeom>
          <a:noFill/>
        </p:spPr>
        <p:txBody>
          <a:bodyPr wrap="square" rtlCol="0">
            <a:spAutoFit/>
          </a:bodyPr>
          <a:lstStyle>
            <a:defPPr>
              <a:defRPr lang="de-DE"/>
            </a:defPPr>
            <a:lvl1pPr algn="ctr">
              <a:defRPr b="1">
                <a:solidFill>
                  <a:schemeClr val="bg1"/>
                </a:solidFill>
              </a:defRPr>
            </a:lvl1pPr>
          </a:lstStyle>
          <a:p>
            <a:r>
              <a:rPr lang="de-DE" dirty="0"/>
              <a:t>Energieeffizienzgesetz </a:t>
            </a:r>
            <a:r>
              <a:rPr lang="de-DE" dirty="0" err="1"/>
              <a:t>EnEfG</a:t>
            </a:r>
            <a:r>
              <a:rPr lang="de-DE" dirty="0"/>
              <a:t> § 6</a:t>
            </a:r>
          </a:p>
          <a:p>
            <a:r>
              <a:rPr lang="de-DE" dirty="0"/>
              <a:t>öffentliche Stellen</a:t>
            </a:r>
          </a:p>
        </p:txBody>
      </p:sp>
      <p:sp>
        <p:nvSpPr>
          <p:cNvPr id="16" name="Titel 1"/>
          <p:cNvSpPr txBox="1">
            <a:spLocks/>
          </p:cNvSpPr>
          <p:nvPr/>
        </p:nvSpPr>
        <p:spPr>
          <a:xfrm>
            <a:off x="680633" y="690229"/>
            <a:ext cx="10515600" cy="788825"/>
          </a:xfrm>
          <a:prstGeom prst="rect">
            <a:avLst/>
          </a:prstGeom>
        </p:spPr>
        <p:txBody>
          <a:bodyPr/>
          <a:lstStyle>
            <a:lvl1pPr>
              <a:lnSpc>
                <a:spcPct val="90000"/>
              </a:lnSpc>
              <a:spcBef>
                <a:spcPct val="0"/>
              </a:spcBef>
              <a:buNone/>
              <a:defRPr sz="4400" b="1" i="0">
                <a:latin typeface="Roboto" panose="02000000000000000000" pitchFamily="2" charset="0"/>
                <a:ea typeface="Roboto" panose="02000000000000000000" pitchFamily="2" charset="0"/>
                <a:cs typeface="+mj-cs"/>
              </a:defRPr>
            </a:lvl1pPr>
          </a:lstStyle>
          <a:p>
            <a:r>
              <a:rPr lang="de-DE" dirty="0"/>
              <a:t>Vorbildfunktion der öffentlichen Hand</a:t>
            </a:r>
          </a:p>
        </p:txBody>
      </p:sp>
    </p:spTree>
    <p:extLst>
      <p:ext uri="{BB962C8B-B14F-4D97-AF65-F5344CB8AC3E}">
        <p14:creationId xmlns:p14="http://schemas.microsoft.com/office/powerpoint/2010/main" val="3780556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Vollzug</a:t>
            </a:r>
          </a:p>
        </p:txBody>
      </p:sp>
      <p:sp>
        <p:nvSpPr>
          <p:cNvPr id="4" name="Foliennummernplatzhalter 3"/>
          <p:cNvSpPr>
            <a:spLocks noGrp="1"/>
          </p:cNvSpPr>
          <p:nvPr>
            <p:ph type="sldNum" sz="quarter" idx="12"/>
          </p:nvPr>
        </p:nvSpPr>
        <p:spPr/>
        <p:txBody>
          <a:bodyPr/>
          <a:lstStyle/>
          <a:p>
            <a:fld id="{C02FF0A3-4780-9D48-89EF-8FC3721F9B46}" type="slidenum">
              <a:rPr lang="de-DE" smtClean="0"/>
              <a:pPr/>
              <a:t>28</a:t>
            </a:fld>
            <a:endParaRPr lang="de-DE" dirty="0"/>
          </a:p>
        </p:txBody>
      </p:sp>
      <p:sp>
        <p:nvSpPr>
          <p:cNvPr id="6" name="Inhaltsplatzhalter 2"/>
          <p:cNvSpPr txBox="1">
            <a:spLocks/>
          </p:cNvSpPr>
          <p:nvPr/>
        </p:nvSpPr>
        <p:spPr>
          <a:xfrm>
            <a:off x="838201" y="1508384"/>
            <a:ext cx="6902302" cy="4351338"/>
          </a:xfrm>
          <a:prstGeom prst="rect">
            <a:avLst/>
          </a:prstGeom>
        </p:spPr>
        <p:txBody>
          <a:bodyPr/>
          <a:lstStyle>
            <a:lvl1pPr marL="228600" indent="-228600" algn="l" defTabSz="914400" rtl="0" eaLnBrk="1" latinLnBrk="0" hangingPunct="1">
              <a:lnSpc>
                <a:spcPct val="90000"/>
              </a:lnSpc>
              <a:spcBef>
                <a:spcPts val="1000"/>
              </a:spcBef>
              <a:buClr>
                <a:srgbClr val="E6E000"/>
              </a:buClr>
              <a:buFont typeface="Wingdings" pitchFamily="2" charset="2"/>
              <a:buChar char="§"/>
              <a:defRPr sz="2800" b="0" i="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E6E000"/>
              </a:buClr>
              <a:buFont typeface="Wingdings" pitchFamily="2" charset="2"/>
              <a:buChar char="§"/>
              <a:defRPr sz="24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E6E000"/>
              </a:buClr>
              <a:buFont typeface="Wingdings" pitchFamily="2" charset="2"/>
              <a:buChar char="§"/>
              <a:defRPr sz="20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E6E000"/>
              </a:buClr>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E6E000"/>
              </a:buClr>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400" dirty="0"/>
              <a:t>Berechtigung der zuständigen Landesbehörden für tiefere Stichprobenkontrollen von Energieausweisen - § 99</a:t>
            </a:r>
          </a:p>
          <a:p>
            <a:r>
              <a:rPr lang="de-DE" sz="2400" dirty="0"/>
              <a:t>Vollzug/Haftung auch gegenüber Planer/Handwerker (früher nur Bauherren/Eigentümer)</a:t>
            </a:r>
          </a:p>
          <a:p>
            <a:r>
              <a:rPr lang="de-DE" sz="2400" dirty="0"/>
              <a:t>Inspektionsberichte für Klimaanlagen müssen unaufgefordert vorgelegt werden - § 78</a:t>
            </a:r>
          </a:p>
          <a:p>
            <a:r>
              <a:rPr lang="de-DE" sz="2400" dirty="0"/>
              <a:t>Erfüllungserklärung für Neubau und Sanierung durch Bauherr oder Eigentümer - § 92</a:t>
            </a:r>
          </a:p>
          <a:p>
            <a:r>
              <a:rPr lang="de-DE" sz="2400" dirty="0"/>
              <a:t>Bußgeldvorschriften - § 108</a:t>
            </a:r>
          </a:p>
        </p:txBody>
      </p:sp>
      <p:pic>
        <p:nvPicPr>
          <p:cNvPr id="7" name="Grafik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15168" y="1508384"/>
            <a:ext cx="4134064" cy="2689583"/>
          </a:xfrm>
          <a:prstGeom prst="rect">
            <a:avLst/>
          </a:prstGeom>
        </p:spPr>
      </p:pic>
    </p:spTree>
    <p:extLst>
      <p:ext uri="{BB962C8B-B14F-4D97-AF65-F5344CB8AC3E}">
        <p14:creationId xmlns:p14="http://schemas.microsoft.com/office/powerpoint/2010/main" val="1677510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Links, Materialien</a:t>
            </a:r>
          </a:p>
        </p:txBody>
      </p:sp>
      <p:sp>
        <p:nvSpPr>
          <p:cNvPr id="4" name="Foliennummernplatzhalter 3"/>
          <p:cNvSpPr>
            <a:spLocks noGrp="1"/>
          </p:cNvSpPr>
          <p:nvPr>
            <p:ph type="sldNum" sz="quarter" idx="12"/>
          </p:nvPr>
        </p:nvSpPr>
        <p:spPr/>
        <p:txBody>
          <a:bodyPr/>
          <a:lstStyle/>
          <a:p>
            <a:fld id="{C02FF0A3-4780-9D48-89EF-8FC3721F9B46}" type="slidenum">
              <a:rPr lang="de-DE" smtClean="0"/>
              <a:pPr/>
              <a:t>29</a:t>
            </a:fld>
            <a:endParaRPr lang="de-DE" dirty="0"/>
          </a:p>
        </p:txBody>
      </p:sp>
      <p:sp>
        <p:nvSpPr>
          <p:cNvPr id="6" name="Inhaltsplatzhalter 2"/>
          <p:cNvSpPr txBox="1">
            <a:spLocks/>
          </p:cNvSpPr>
          <p:nvPr/>
        </p:nvSpPr>
        <p:spPr>
          <a:xfrm>
            <a:off x="838200" y="1508384"/>
            <a:ext cx="11353800" cy="4351338"/>
          </a:xfrm>
          <a:prstGeom prst="rect">
            <a:avLst/>
          </a:prstGeom>
        </p:spPr>
        <p:txBody>
          <a:bodyPr/>
          <a:lstStyle>
            <a:lvl1pPr marL="228600" indent="-228600" algn="l" defTabSz="914400" rtl="0" eaLnBrk="1" latinLnBrk="0" hangingPunct="1">
              <a:lnSpc>
                <a:spcPct val="90000"/>
              </a:lnSpc>
              <a:spcBef>
                <a:spcPts val="1000"/>
              </a:spcBef>
              <a:buClr>
                <a:srgbClr val="E6E000"/>
              </a:buClr>
              <a:buFont typeface="Wingdings" pitchFamily="2" charset="2"/>
              <a:buChar char="§"/>
              <a:defRPr sz="2800" b="0" i="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E6E000"/>
              </a:buClr>
              <a:buFont typeface="Wingdings" pitchFamily="2" charset="2"/>
              <a:buChar char="§"/>
              <a:defRPr sz="24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E6E000"/>
              </a:buClr>
              <a:buFont typeface="Wingdings" pitchFamily="2" charset="2"/>
              <a:buChar char="§"/>
              <a:defRPr sz="20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E6E000"/>
              </a:buClr>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E6E000"/>
              </a:buClr>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Links &amp; Materialien auf:</a:t>
            </a:r>
          </a:p>
          <a:p>
            <a:r>
              <a:rPr lang="de-DE" dirty="0"/>
              <a:t>https://www.gebaeudeforum.de</a:t>
            </a:r>
          </a:p>
          <a:p>
            <a:endParaRPr lang="de-DE" dirty="0"/>
          </a:p>
          <a:p>
            <a:pPr lvl="1"/>
            <a:r>
              <a:rPr lang="de-DE" dirty="0"/>
              <a:t>GEG-Gesetzestext </a:t>
            </a:r>
          </a:p>
          <a:p>
            <a:pPr lvl="1"/>
            <a:r>
              <a:rPr lang="de-DE" dirty="0"/>
              <a:t>Bekanntmachungen nach dem GEG</a:t>
            </a:r>
          </a:p>
          <a:p>
            <a:pPr lvl="1"/>
            <a:r>
              <a:rPr lang="de-DE" dirty="0"/>
              <a:t>Informationen zur Historie (EnEV, </a:t>
            </a:r>
            <a:r>
              <a:rPr lang="de-DE" dirty="0" err="1"/>
              <a:t>WSchV</a:t>
            </a:r>
            <a:r>
              <a:rPr lang="de-DE" dirty="0"/>
              <a:t>…)</a:t>
            </a:r>
          </a:p>
          <a:p>
            <a:pPr lvl="1"/>
            <a:r>
              <a:rPr lang="de-DE" dirty="0"/>
              <a:t>Service: </a:t>
            </a:r>
          </a:p>
          <a:p>
            <a:pPr lvl="2"/>
            <a:r>
              <a:rPr lang="de-DE" dirty="0"/>
              <a:t>Fragenbeantwortung über Hotline und E-Mail</a:t>
            </a:r>
          </a:p>
          <a:p>
            <a:pPr lvl="2"/>
            <a:r>
              <a:rPr lang="de-DE" dirty="0"/>
              <a:t>FAQs</a:t>
            </a:r>
          </a:p>
          <a:p>
            <a:pPr lvl="2"/>
            <a:endParaRPr lang="de-DE" dirty="0"/>
          </a:p>
          <a:p>
            <a:pPr lvl="1"/>
            <a:endParaRPr lang="de-DE" dirty="0"/>
          </a:p>
        </p:txBody>
      </p:sp>
      <p:pic>
        <p:nvPicPr>
          <p:cNvPr id="7" name="Grafik 6">
            <a:extLst>
              <a:ext uri="{FF2B5EF4-FFF2-40B4-BE49-F238E27FC236}">
                <a16:creationId xmlns:a16="http://schemas.microsoft.com/office/drawing/2014/main" id="{BC7A6454-C38E-4996-8181-CD39DD73E234}"/>
              </a:ext>
            </a:extLst>
          </p:cNvPr>
          <p:cNvPicPr>
            <a:picLocks noChangeAspect="1"/>
          </p:cNvPicPr>
          <p:nvPr/>
        </p:nvPicPr>
        <p:blipFill>
          <a:blip r:embed="rId3"/>
          <a:stretch>
            <a:fillRect/>
          </a:stretch>
        </p:blipFill>
        <p:spPr>
          <a:xfrm>
            <a:off x="7886527" y="4394680"/>
            <a:ext cx="3877216" cy="590632"/>
          </a:xfrm>
          <a:prstGeom prst="rect">
            <a:avLst/>
          </a:prstGeom>
        </p:spPr>
      </p:pic>
      <p:sp>
        <p:nvSpPr>
          <p:cNvPr id="8" name="Inhaltsplatzhalter 2">
            <a:extLst>
              <a:ext uri="{FF2B5EF4-FFF2-40B4-BE49-F238E27FC236}">
                <a16:creationId xmlns:a16="http://schemas.microsoft.com/office/drawing/2014/main" id="{BA00D4F7-0295-48A9-9633-1C68C6FCFE46}"/>
              </a:ext>
            </a:extLst>
          </p:cNvPr>
          <p:cNvSpPr txBox="1">
            <a:spLocks/>
          </p:cNvSpPr>
          <p:nvPr/>
        </p:nvSpPr>
        <p:spPr>
          <a:xfrm>
            <a:off x="4882660" y="5125992"/>
            <a:ext cx="6902302" cy="1111983"/>
          </a:xfrm>
          <a:prstGeom prst="rect">
            <a:avLst/>
          </a:prstGeom>
        </p:spPr>
        <p:txBody>
          <a:bodyPr/>
          <a:lstStyle>
            <a:lvl1pPr marL="228600" indent="-228600" algn="l" defTabSz="914400" rtl="0" eaLnBrk="1" latinLnBrk="0" hangingPunct="1">
              <a:lnSpc>
                <a:spcPct val="90000"/>
              </a:lnSpc>
              <a:spcBef>
                <a:spcPts val="1000"/>
              </a:spcBef>
              <a:buClr>
                <a:srgbClr val="E6E000"/>
              </a:buClr>
              <a:buFont typeface="Wingdings" pitchFamily="2" charset="2"/>
              <a:buChar char="§"/>
              <a:defRPr sz="2800" b="0" i="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E6E000"/>
              </a:buClr>
              <a:buFont typeface="Wingdings" pitchFamily="2" charset="2"/>
              <a:buChar char="§"/>
              <a:defRPr sz="24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E6E000"/>
              </a:buClr>
              <a:buFont typeface="Wingdings" pitchFamily="2" charset="2"/>
              <a:buChar char="§"/>
              <a:defRPr sz="20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E6E000"/>
              </a:buClr>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E6E000"/>
              </a:buClr>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2000" dirty="0"/>
              <a:t>Aktuelle Servicezeiten stehen auf:</a:t>
            </a:r>
          </a:p>
          <a:p>
            <a:pPr marL="0" indent="0" algn="r">
              <a:buNone/>
            </a:pPr>
            <a:r>
              <a:rPr lang="de-DE" sz="2000" dirty="0">
                <a:hlinkClick r:id="rId4"/>
              </a:rPr>
              <a:t>https://www.gebaeudeforum.de/service/fachhotline</a:t>
            </a:r>
            <a:endParaRPr lang="de-DE" sz="2000" dirty="0"/>
          </a:p>
          <a:p>
            <a:pPr marL="0" indent="0" algn="r">
              <a:buNone/>
            </a:pPr>
            <a:endParaRPr lang="de-DE" sz="2400" dirty="0"/>
          </a:p>
        </p:txBody>
      </p:sp>
    </p:spTree>
    <p:extLst>
      <p:ext uri="{BB962C8B-B14F-4D97-AF65-F5344CB8AC3E}">
        <p14:creationId xmlns:p14="http://schemas.microsoft.com/office/powerpoint/2010/main" val="3719841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8BB0DA-EFD5-4C86-9027-140E6ED4FA85}" type="slidenum">
              <a:rPr lang="de-DE" smtClean="0"/>
              <a:pPr/>
              <a:t>3</a:t>
            </a:fld>
            <a:endParaRPr lang="de-DE" dirty="0"/>
          </a:p>
        </p:txBody>
      </p:sp>
      <p:sp>
        <p:nvSpPr>
          <p:cNvPr id="5" name="Titel 1">
            <a:extLst>
              <a:ext uri="{FF2B5EF4-FFF2-40B4-BE49-F238E27FC236}">
                <a16:creationId xmlns:a16="http://schemas.microsoft.com/office/drawing/2014/main" id="{07687CD7-C149-4E14-B351-35CE3928B385}"/>
              </a:ext>
            </a:extLst>
          </p:cNvPr>
          <p:cNvSpPr txBox="1">
            <a:spLocks/>
          </p:cNvSpPr>
          <p:nvPr/>
        </p:nvSpPr>
        <p:spPr>
          <a:xfrm>
            <a:off x="622300" y="365126"/>
            <a:ext cx="11569700" cy="88747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Roboto" panose="02000000000000000000" pitchFamily="2" charset="0"/>
                <a:ea typeface="Roboto" panose="02000000000000000000" pitchFamily="2" charset="0"/>
                <a:cs typeface="+mj-cs"/>
              </a:defRPr>
            </a:lvl1pPr>
          </a:lstStyle>
          <a:p>
            <a:r>
              <a:rPr lang="de-DE" sz="4000" dirty="0"/>
              <a:t>Ziele der Bundesregierung im Gebäudesektor</a:t>
            </a:r>
          </a:p>
        </p:txBody>
      </p:sp>
      <p:sp>
        <p:nvSpPr>
          <p:cNvPr id="6" name="Inhaltsplatzhalter 2">
            <a:extLst>
              <a:ext uri="{FF2B5EF4-FFF2-40B4-BE49-F238E27FC236}">
                <a16:creationId xmlns:a16="http://schemas.microsoft.com/office/drawing/2014/main" id="{FC20B153-9D24-46BC-ADCF-E022D2BDFF1D}"/>
              </a:ext>
            </a:extLst>
          </p:cNvPr>
          <p:cNvSpPr txBox="1">
            <a:spLocks/>
          </p:cNvSpPr>
          <p:nvPr/>
        </p:nvSpPr>
        <p:spPr>
          <a:xfrm>
            <a:off x="635000" y="1675111"/>
            <a:ext cx="10515600" cy="4444567"/>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b="1" dirty="0"/>
              <a:t>Koalitionsvertrag 2021</a:t>
            </a:r>
          </a:p>
          <a:p>
            <a:pPr>
              <a:buClr>
                <a:srgbClr val="E6E000"/>
              </a:buClr>
            </a:pPr>
            <a:r>
              <a:rPr lang="de-DE" sz="2400" dirty="0"/>
              <a:t>Ab 2024 müssen neu eingebaute Heizungen auf der Basis von 65 % erneuerbaren Energien betrieben werden</a:t>
            </a:r>
          </a:p>
          <a:p>
            <a:pPr>
              <a:buClr>
                <a:srgbClr val="E6E000"/>
              </a:buClr>
            </a:pPr>
            <a:r>
              <a:rPr lang="de-DE" sz="2400" dirty="0"/>
              <a:t>Anhebung Neubau-Standard GEG auf Niveau EH 40 ab 2025 wurde angesichts der schwierigen Rahmenbedingungen durch hohe Zinsen und Baukosten ausgesetzt</a:t>
            </a:r>
          </a:p>
          <a:p>
            <a:pPr>
              <a:buClr>
                <a:srgbClr val="E6E000"/>
              </a:buClr>
            </a:pPr>
            <a:r>
              <a:rPr lang="de-DE" sz="2400" dirty="0"/>
              <a:t>Bis 2030 sollen 50 % der Wärme in den Wärmenetzen klimaneutral erzeugt werden</a:t>
            </a:r>
          </a:p>
          <a:p>
            <a:pPr>
              <a:buClr>
                <a:srgbClr val="E6E000"/>
              </a:buClr>
            </a:pPr>
            <a:r>
              <a:rPr lang="de-DE" sz="2400" dirty="0"/>
              <a:t>CO</a:t>
            </a:r>
            <a:r>
              <a:rPr lang="de-DE" sz="2400" baseline="-25000" dirty="0"/>
              <a:t>2</a:t>
            </a:r>
            <a:r>
              <a:rPr lang="de-DE" sz="2400" dirty="0"/>
              <a:t>-Preis ist bis 2026 im BEHG geregelt, ab 2027 orientiert sich der Preis am ETS II, langfristig soll das ETS II im ETS aufgehen</a:t>
            </a:r>
          </a:p>
          <a:p>
            <a:pPr>
              <a:buClr>
                <a:srgbClr val="E6E000"/>
              </a:buClr>
            </a:pPr>
            <a:r>
              <a:rPr lang="de-DE" sz="2400" dirty="0"/>
              <a:t>Aufteilung der CO</a:t>
            </a:r>
            <a:r>
              <a:rPr lang="de-DE" sz="2400" baseline="-25000" dirty="0"/>
              <a:t>2</a:t>
            </a:r>
            <a:r>
              <a:rPr lang="de-DE" sz="2400" dirty="0"/>
              <a:t>-Kosten zwischen Mieter und Vermieter</a:t>
            </a:r>
          </a:p>
          <a:p>
            <a:pPr>
              <a:buClr>
                <a:srgbClr val="E6E000"/>
              </a:buClr>
            </a:pPr>
            <a:r>
              <a:rPr lang="de-DE" sz="2400" dirty="0"/>
              <a:t>Optimierung der Gebäudehülle, Sanierungsfahrpläne, serielles Sanieren</a:t>
            </a:r>
          </a:p>
        </p:txBody>
      </p:sp>
    </p:spTree>
    <p:extLst>
      <p:ext uri="{BB962C8B-B14F-4D97-AF65-F5344CB8AC3E}">
        <p14:creationId xmlns:p14="http://schemas.microsoft.com/office/powerpoint/2010/main" val="766871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008A2F90-2043-4C63-A39C-6AB722F95FEF}"/>
              </a:ext>
            </a:extLst>
          </p:cNvPr>
          <p:cNvSpPr txBox="1">
            <a:spLocks/>
          </p:cNvSpPr>
          <p:nvPr/>
        </p:nvSpPr>
        <p:spPr>
          <a:xfrm>
            <a:off x="622300" y="365126"/>
            <a:ext cx="11569700" cy="81232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Roboto" panose="02000000000000000000" pitchFamily="2" charset="0"/>
                <a:ea typeface="Roboto" panose="02000000000000000000" pitchFamily="2" charset="0"/>
                <a:cs typeface="+mj-cs"/>
              </a:defRPr>
            </a:lvl1pPr>
          </a:lstStyle>
          <a:p>
            <a:r>
              <a:rPr lang="de-DE" sz="4000" dirty="0"/>
              <a:t>Ziele der Bundesregierung im Gebäudesektor</a:t>
            </a:r>
          </a:p>
        </p:txBody>
      </p:sp>
      <p:sp>
        <p:nvSpPr>
          <p:cNvPr id="6" name="Inhaltsplatzhalter 2">
            <a:extLst>
              <a:ext uri="{FF2B5EF4-FFF2-40B4-BE49-F238E27FC236}">
                <a16:creationId xmlns:a16="http://schemas.microsoft.com/office/drawing/2014/main" id="{42F1B93E-C4CD-46C7-B86B-41A0FEB5DCD1}"/>
              </a:ext>
            </a:extLst>
          </p:cNvPr>
          <p:cNvSpPr txBox="1">
            <a:spLocks/>
          </p:cNvSpPr>
          <p:nvPr/>
        </p:nvSpPr>
        <p:spPr>
          <a:xfrm>
            <a:off x="641556" y="1675981"/>
            <a:ext cx="10515600" cy="4076775"/>
          </a:xfrm>
          <a:prstGeom prst="rect">
            <a:avLst/>
          </a:prstGeom>
        </p:spPr>
        <p:txBody>
          <a:bodyPr>
            <a:no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800" b="1" dirty="0"/>
              <a:t>Klimaschutzgesetz 2024</a:t>
            </a:r>
          </a:p>
          <a:p>
            <a:pPr>
              <a:buClr>
                <a:srgbClr val="E6E000"/>
              </a:buClr>
            </a:pPr>
            <a:r>
              <a:rPr lang="de-DE" sz="2400" dirty="0">
                <a:solidFill>
                  <a:prstClr val="black"/>
                </a:solidFill>
              </a:rPr>
              <a:t>Klimaschutz soll sektorübergreifend und mehrjährig betrachtet werden</a:t>
            </a:r>
          </a:p>
          <a:p>
            <a:pPr>
              <a:buClr>
                <a:srgbClr val="E6E000"/>
              </a:buClr>
            </a:pPr>
            <a:r>
              <a:rPr lang="de-DE" sz="2400" dirty="0">
                <a:solidFill>
                  <a:prstClr val="black"/>
                </a:solidFill>
              </a:rPr>
              <a:t>Ab 2024 Betrachtung aller Sektoren in Summe</a:t>
            </a:r>
          </a:p>
          <a:p>
            <a:pPr>
              <a:buClr>
                <a:srgbClr val="E6E000"/>
              </a:buClr>
            </a:pPr>
            <a:r>
              <a:rPr lang="de-DE" sz="2400" dirty="0"/>
              <a:t>Minderung der Treibhausgasemissionen 2030 um 65 % gegenüber 1990</a:t>
            </a:r>
          </a:p>
          <a:p>
            <a:pPr>
              <a:buClr>
                <a:srgbClr val="E6E000"/>
              </a:buClr>
            </a:pPr>
            <a:r>
              <a:rPr lang="de-DE" sz="2400" dirty="0"/>
              <a:t>Minderung der Treibhausgasemissionen 2040 um 88 % gegenüber 1990</a:t>
            </a:r>
          </a:p>
          <a:p>
            <a:pPr>
              <a:buClr>
                <a:srgbClr val="E6E000"/>
              </a:buClr>
            </a:pPr>
            <a:r>
              <a:rPr lang="de-DE" sz="2400" dirty="0"/>
              <a:t>Treibhausgasneutralität bis 2045</a:t>
            </a:r>
          </a:p>
          <a:p>
            <a:pPr>
              <a:buClr>
                <a:srgbClr val="E6E000"/>
              </a:buClr>
            </a:pPr>
            <a:r>
              <a:rPr lang="de-DE" sz="2400" dirty="0"/>
              <a:t>Sektoren sollen in unterschiedlichem Maße zum Ziel beitragen</a:t>
            </a:r>
          </a:p>
          <a:p>
            <a:pPr>
              <a:buClr>
                <a:srgbClr val="E6E000"/>
              </a:buClr>
            </a:pPr>
            <a:r>
              <a:rPr lang="de-DE" sz="2400" dirty="0"/>
              <a:t>Bundesregierung entscheidet in welchen Sektoren Lücke zu schließen ist</a:t>
            </a:r>
            <a:endParaRPr lang="de-DE" sz="2400" dirty="0">
              <a:solidFill>
                <a:prstClr val="black"/>
              </a:solidFill>
            </a:endParaRPr>
          </a:p>
        </p:txBody>
      </p:sp>
    </p:spTree>
    <p:extLst>
      <p:ext uri="{BB962C8B-B14F-4D97-AF65-F5344CB8AC3E}">
        <p14:creationId xmlns:p14="http://schemas.microsoft.com/office/powerpoint/2010/main" val="949932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8AD7DF0A-2D43-41DE-AFF0-474E4D1AAE86}"/>
              </a:ext>
            </a:extLst>
          </p:cNvPr>
          <p:cNvPicPr>
            <a:picLocks noChangeAspect="1"/>
          </p:cNvPicPr>
          <p:nvPr/>
        </p:nvPicPr>
        <p:blipFill>
          <a:blip r:embed="rId3"/>
          <a:stretch>
            <a:fillRect/>
          </a:stretch>
        </p:blipFill>
        <p:spPr>
          <a:xfrm>
            <a:off x="0" y="978274"/>
            <a:ext cx="12192000" cy="5879726"/>
          </a:xfrm>
          <a:prstGeom prst="rect">
            <a:avLst/>
          </a:prstGeom>
        </p:spPr>
      </p:pic>
      <p:sp>
        <p:nvSpPr>
          <p:cNvPr id="2" name="Titel 1"/>
          <p:cNvSpPr>
            <a:spLocks noGrp="1"/>
          </p:cNvSpPr>
          <p:nvPr>
            <p:ph type="title"/>
          </p:nvPr>
        </p:nvSpPr>
        <p:spPr/>
        <p:txBody>
          <a:bodyPr/>
          <a:lstStyle/>
          <a:p>
            <a:r>
              <a:rPr lang="de-DE" altLang="de-DE" dirty="0">
                <a:cs typeface="Arial"/>
              </a:rPr>
              <a:t>Energieeinsparrecht in Deutschland</a:t>
            </a:r>
            <a:endParaRPr lang="de-DE" sz="2400" dirty="0"/>
          </a:p>
        </p:txBody>
      </p:sp>
      <p:sp>
        <p:nvSpPr>
          <p:cNvPr id="4" name="Foliennummernplatzhalter 3"/>
          <p:cNvSpPr>
            <a:spLocks noGrp="1"/>
          </p:cNvSpPr>
          <p:nvPr>
            <p:ph type="sldNum" sz="quarter" idx="12"/>
          </p:nvPr>
        </p:nvSpPr>
        <p:spPr/>
        <p:txBody>
          <a:bodyPr/>
          <a:lstStyle/>
          <a:p>
            <a:fld id="{C02FF0A3-4780-9D48-89EF-8FC3721F9B46}" type="slidenum">
              <a:rPr lang="de-DE" smtClean="0"/>
              <a:pPr/>
              <a:t>5</a:t>
            </a:fld>
            <a:endParaRPr lang="de-DE" dirty="0"/>
          </a:p>
        </p:txBody>
      </p:sp>
      <p:sp>
        <p:nvSpPr>
          <p:cNvPr id="20" name="Inhaltsplatzhalter 19"/>
          <p:cNvSpPr>
            <a:spLocks noGrp="1"/>
          </p:cNvSpPr>
          <p:nvPr>
            <p:ph idx="1"/>
          </p:nvPr>
        </p:nvSpPr>
        <p:spPr>
          <a:xfrm>
            <a:off x="838200" y="1112562"/>
            <a:ext cx="5329625" cy="677620"/>
          </a:xfrm>
        </p:spPr>
        <p:txBody>
          <a:bodyPr/>
          <a:lstStyle/>
          <a:p>
            <a:pPr marL="0" indent="0">
              <a:buNone/>
            </a:pPr>
            <a:r>
              <a:rPr lang="de-DE" b="1" dirty="0"/>
              <a:t>Historischer Überblick</a:t>
            </a:r>
          </a:p>
        </p:txBody>
      </p:sp>
    </p:spTree>
    <p:extLst>
      <p:ext uri="{BB962C8B-B14F-4D97-AF65-F5344CB8AC3E}">
        <p14:creationId xmlns:p14="http://schemas.microsoft.com/office/powerpoint/2010/main" val="1725818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Ordnungsrechtliche Anforderungen in Deutschland</a:t>
            </a:r>
          </a:p>
        </p:txBody>
      </p:sp>
      <p:sp>
        <p:nvSpPr>
          <p:cNvPr id="4" name="Foliennummernplatzhalter 3"/>
          <p:cNvSpPr>
            <a:spLocks noGrp="1"/>
          </p:cNvSpPr>
          <p:nvPr>
            <p:ph type="sldNum" sz="quarter" idx="12"/>
          </p:nvPr>
        </p:nvSpPr>
        <p:spPr>
          <a:xfrm>
            <a:off x="8581104" y="6223618"/>
            <a:ext cx="2743200" cy="365125"/>
          </a:xfrm>
        </p:spPr>
        <p:txBody>
          <a:bodyPr/>
          <a:lstStyle/>
          <a:p>
            <a:fld id="{C02FF0A3-4780-9D48-89EF-8FC3721F9B46}" type="slidenum">
              <a:rPr lang="de-DE" smtClean="0"/>
              <a:pPr/>
              <a:t>6</a:t>
            </a:fld>
            <a:endParaRPr lang="de-DE" dirty="0"/>
          </a:p>
        </p:txBody>
      </p:sp>
      <p:sp>
        <p:nvSpPr>
          <p:cNvPr id="12" name="Gleichschenkliges Dreieck 11"/>
          <p:cNvSpPr/>
          <p:nvPr/>
        </p:nvSpPr>
        <p:spPr bwMode="auto">
          <a:xfrm>
            <a:off x="2036972" y="1584336"/>
            <a:ext cx="7974767" cy="1473376"/>
          </a:xfrm>
          <a:prstGeom prst="triangle">
            <a:avLst/>
          </a:prstGeom>
          <a:solidFill>
            <a:srgbClr val="08B1B7"/>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1" i="0" u="none" strike="noStrike" cap="none" normalizeH="0" baseline="0">
              <a:ln>
                <a:noFill/>
              </a:ln>
              <a:solidFill>
                <a:schemeClr val="tx1"/>
              </a:solidFill>
              <a:effectLst/>
              <a:latin typeface="Times" charset="0"/>
            </a:endParaRPr>
          </a:p>
        </p:txBody>
      </p:sp>
      <p:sp>
        <p:nvSpPr>
          <p:cNvPr id="13" name="Textfeld 12"/>
          <p:cNvSpPr txBox="1"/>
          <p:nvPr/>
        </p:nvSpPr>
        <p:spPr>
          <a:xfrm>
            <a:off x="2734745" y="2211391"/>
            <a:ext cx="6416067" cy="646331"/>
          </a:xfrm>
          <a:prstGeom prst="rect">
            <a:avLst/>
          </a:prstGeom>
          <a:noFill/>
        </p:spPr>
        <p:txBody>
          <a:bodyPr wrap="square" rtlCol="0">
            <a:spAutoFit/>
          </a:bodyPr>
          <a:lstStyle/>
          <a:p>
            <a:pPr algn="ctr"/>
            <a:r>
              <a:rPr lang="de-DE" b="1" dirty="0">
                <a:solidFill>
                  <a:schemeClr val="bg1"/>
                </a:solidFill>
                <a:latin typeface="+mn-lt"/>
              </a:rPr>
              <a:t>EU-Gebäuderichtlinie</a:t>
            </a:r>
          </a:p>
          <a:p>
            <a:pPr algn="ctr"/>
            <a:r>
              <a:rPr lang="de-DE" b="1" dirty="0">
                <a:solidFill>
                  <a:schemeClr val="bg1"/>
                </a:solidFill>
              </a:rPr>
              <a:t>EU-Erneuerbare-Energien-Richtlinie</a:t>
            </a:r>
          </a:p>
        </p:txBody>
      </p:sp>
      <p:sp>
        <p:nvSpPr>
          <p:cNvPr id="15" name="Rechteck 14"/>
          <p:cNvSpPr/>
          <p:nvPr/>
        </p:nvSpPr>
        <p:spPr bwMode="auto">
          <a:xfrm>
            <a:off x="2022224" y="4024172"/>
            <a:ext cx="7974767" cy="601701"/>
          </a:xfrm>
          <a:prstGeom prst="rect">
            <a:avLst/>
          </a:prstGeom>
          <a:solidFill>
            <a:srgbClr val="008C93"/>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1" i="0" u="none" strike="noStrike" cap="none" normalizeH="0" baseline="0">
              <a:ln>
                <a:noFill/>
              </a:ln>
              <a:solidFill>
                <a:schemeClr val="accent2"/>
              </a:solidFill>
              <a:effectLst/>
              <a:latin typeface="Times" charset="0"/>
            </a:endParaRPr>
          </a:p>
        </p:txBody>
      </p:sp>
      <p:sp>
        <p:nvSpPr>
          <p:cNvPr id="20" name="Rechteck 19"/>
          <p:cNvSpPr/>
          <p:nvPr/>
        </p:nvSpPr>
        <p:spPr bwMode="auto">
          <a:xfrm>
            <a:off x="2007476" y="4794188"/>
            <a:ext cx="7974767" cy="735100"/>
          </a:xfrm>
          <a:prstGeom prst="rect">
            <a:avLst/>
          </a:prstGeom>
          <a:solidFill>
            <a:srgbClr val="007178"/>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1" i="0" u="none" strike="noStrike" cap="none" normalizeH="0" baseline="0">
              <a:ln>
                <a:noFill/>
              </a:ln>
              <a:solidFill>
                <a:schemeClr val="tx1"/>
              </a:solidFill>
              <a:effectLst/>
              <a:latin typeface="Times" charset="0"/>
            </a:endParaRPr>
          </a:p>
        </p:txBody>
      </p:sp>
      <p:sp>
        <p:nvSpPr>
          <p:cNvPr id="24" name="Textfeld 23"/>
          <p:cNvSpPr txBox="1"/>
          <p:nvPr/>
        </p:nvSpPr>
        <p:spPr>
          <a:xfrm>
            <a:off x="4459917" y="3974427"/>
            <a:ext cx="2784903" cy="646331"/>
          </a:xfrm>
          <a:prstGeom prst="rect">
            <a:avLst/>
          </a:prstGeom>
          <a:noFill/>
        </p:spPr>
        <p:txBody>
          <a:bodyPr wrap="square" rtlCol="0">
            <a:spAutoFit/>
          </a:bodyPr>
          <a:lstStyle>
            <a:defPPr>
              <a:defRPr lang="de-DE"/>
            </a:defPPr>
            <a:lvl1pPr algn="ctr">
              <a:defRPr b="1">
                <a:solidFill>
                  <a:schemeClr val="bg1"/>
                </a:solidFill>
              </a:defRPr>
            </a:lvl1pPr>
          </a:lstStyle>
          <a:p>
            <a:r>
              <a:rPr lang="de-DE" dirty="0"/>
              <a:t>Novelle des GEG trat 01.01.2023 in Kraft</a:t>
            </a:r>
          </a:p>
        </p:txBody>
      </p:sp>
      <p:sp>
        <p:nvSpPr>
          <p:cNvPr id="16" name="Textfeld 15"/>
          <p:cNvSpPr txBox="1"/>
          <p:nvPr/>
        </p:nvSpPr>
        <p:spPr>
          <a:xfrm>
            <a:off x="4628812" y="4820965"/>
            <a:ext cx="2386902" cy="646331"/>
          </a:xfrm>
          <a:prstGeom prst="rect">
            <a:avLst/>
          </a:prstGeom>
          <a:noFill/>
        </p:spPr>
        <p:txBody>
          <a:bodyPr wrap="square" rtlCol="0">
            <a:spAutoFit/>
          </a:bodyPr>
          <a:lstStyle>
            <a:defPPr>
              <a:defRPr lang="de-DE"/>
            </a:defPPr>
            <a:lvl1pPr algn="ctr">
              <a:defRPr b="1">
                <a:solidFill>
                  <a:schemeClr val="bg1"/>
                </a:solidFill>
              </a:defRPr>
            </a:lvl1pPr>
          </a:lstStyle>
          <a:p>
            <a:r>
              <a:rPr lang="de-DE" dirty="0"/>
              <a:t>Gebäudeenergiegesetz (GEG) seit 01.11.2020</a:t>
            </a:r>
          </a:p>
        </p:txBody>
      </p:sp>
      <p:sp>
        <p:nvSpPr>
          <p:cNvPr id="10" name="Rechteck 9">
            <a:extLst>
              <a:ext uri="{FF2B5EF4-FFF2-40B4-BE49-F238E27FC236}">
                <a16:creationId xmlns:a16="http://schemas.microsoft.com/office/drawing/2014/main" id="{0EEF36E0-9E86-4AF7-B0A1-EC1FBB7C8644}"/>
              </a:ext>
            </a:extLst>
          </p:cNvPr>
          <p:cNvSpPr/>
          <p:nvPr/>
        </p:nvSpPr>
        <p:spPr bwMode="auto">
          <a:xfrm>
            <a:off x="2040925" y="3218814"/>
            <a:ext cx="7974767" cy="646331"/>
          </a:xfrm>
          <a:prstGeom prst="rect">
            <a:avLst/>
          </a:prstGeom>
          <a:solidFill>
            <a:srgbClr val="008C93"/>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1" i="0" u="none" strike="noStrike" cap="none" normalizeH="0" baseline="0">
              <a:ln>
                <a:noFill/>
              </a:ln>
              <a:solidFill>
                <a:schemeClr val="accent2"/>
              </a:solidFill>
              <a:effectLst/>
              <a:latin typeface="Times" charset="0"/>
            </a:endParaRPr>
          </a:p>
        </p:txBody>
      </p:sp>
      <p:sp>
        <p:nvSpPr>
          <p:cNvPr id="11" name="Textfeld 10">
            <a:extLst>
              <a:ext uri="{FF2B5EF4-FFF2-40B4-BE49-F238E27FC236}">
                <a16:creationId xmlns:a16="http://schemas.microsoft.com/office/drawing/2014/main" id="{2D328596-AFAA-474B-975D-275D3695BBBC}"/>
              </a:ext>
            </a:extLst>
          </p:cNvPr>
          <p:cNvSpPr txBox="1"/>
          <p:nvPr/>
        </p:nvSpPr>
        <p:spPr>
          <a:xfrm>
            <a:off x="4487855" y="3208431"/>
            <a:ext cx="2784903" cy="646331"/>
          </a:xfrm>
          <a:prstGeom prst="rect">
            <a:avLst/>
          </a:prstGeom>
          <a:noFill/>
        </p:spPr>
        <p:txBody>
          <a:bodyPr wrap="square" rtlCol="0">
            <a:spAutoFit/>
          </a:bodyPr>
          <a:lstStyle>
            <a:defPPr>
              <a:defRPr lang="de-DE"/>
            </a:defPPr>
            <a:lvl1pPr algn="ctr">
              <a:defRPr b="1">
                <a:solidFill>
                  <a:schemeClr val="bg1"/>
                </a:solidFill>
              </a:defRPr>
            </a:lvl1pPr>
          </a:lstStyle>
          <a:p>
            <a:r>
              <a:rPr lang="de-DE" dirty="0"/>
              <a:t>Novelle des GEG trat 01.01.2024 in Kraft</a:t>
            </a:r>
          </a:p>
        </p:txBody>
      </p:sp>
    </p:spTree>
    <p:extLst>
      <p:ext uri="{BB962C8B-B14F-4D97-AF65-F5344CB8AC3E}">
        <p14:creationId xmlns:p14="http://schemas.microsoft.com/office/powerpoint/2010/main" val="225334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3250" y="365125"/>
            <a:ext cx="10899098" cy="1325563"/>
          </a:xfrm>
        </p:spPr>
        <p:txBody>
          <a:bodyPr/>
          <a:lstStyle/>
          <a:p>
            <a:r>
              <a:rPr lang="de-DE" dirty="0">
                <a:ea typeface="Roboto Slab" pitchFamily="2" charset="0"/>
              </a:rPr>
              <a:t>Novelle des </a:t>
            </a:r>
            <a:r>
              <a:rPr lang="de-DE" dirty="0"/>
              <a:t>Gebäudeenergiegesetzes GEG</a:t>
            </a:r>
            <a:br>
              <a:rPr lang="de-DE" dirty="0"/>
            </a:br>
            <a:endParaRPr lang="de-DE" dirty="0"/>
          </a:p>
        </p:txBody>
      </p:sp>
      <p:sp>
        <p:nvSpPr>
          <p:cNvPr id="4" name="Foliennummernplatzhalter 3"/>
          <p:cNvSpPr>
            <a:spLocks noGrp="1"/>
          </p:cNvSpPr>
          <p:nvPr>
            <p:ph type="sldNum" sz="quarter" idx="12"/>
          </p:nvPr>
        </p:nvSpPr>
        <p:spPr/>
        <p:txBody>
          <a:bodyPr/>
          <a:lstStyle/>
          <a:p>
            <a:fld id="{C02FF0A3-4780-9D48-89EF-8FC3721F9B46}" type="slidenum">
              <a:rPr lang="de-DE" smtClean="0"/>
              <a:pPr/>
              <a:t>7</a:t>
            </a:fld>
            <a:endParaRPr lang="de-DE" dirty="0"/>
          </a:p>
        </p:txBody>
      </p:sp>
      <p:sp>
        <p:nvSpPr>
          <p:cNvPr id="10" name="Inhaltsplatzhalter 4"/>
          <p:cNvSpPr txBox="1">
            <a:spLocks/>
          </p:cNvSpPr>
          <p:nvPr/>
        </p:nvSpPr>
        <p:spPr>
          <a:xfrm>
            <a:off x="4456737" y="1748876"/>
            <a:ext cx="7345796" cy="4354100"/>
          </a:xfrm>
          <a:prstGeom prst="rect">
            <a:avLst/>
          </a:prstGeom>
        </p:spPr>
        <p:txBody>
          <a:bodyPr/>
          <a:lstStyle>
            <a:lvl1pPr marL="228600" indent="-228600" algn="l" defTabSz="914400" rtl="0" eaLnBrk="1" latinLnBrk="0" hangingPunct="1">
              <a:lnSpc>
                <a:spcPct val="90000"/>
              </a:lnSpc>
              <a:spcBef>
                <a:spcPts val="1000"/>
              </a:spcBef>
              <a:buClr>
                <a:srgbClr val="E6E000"/>
              </a:buClr>
              <a:buFont typeface="Wingdings" pitchFamily="2" charset="2"/>
              <a:buChar char="§"/>
              <a:defRPr sz="2800" b="0" i="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E6E000"/>
              </a:buClr>
              <a:buFont typeface="Wingdings" pitchFamily="2" charset="2"/>
              <a:buChar char="§"/>
              <a:defRPr sz="24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E6E000"/>
              </a:buClr>
              <a:buFont typeface="Wingdings" pitchFamily="2" charset="2"/>
              <a:buChar char="§"/>
              <a:defRPr sz="20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E6E000"/>
              </a:buClr>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E6E000"/>
              </a:buClr>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400" dirty="0"/>
              <a:t>Am 16.10.2023 wurde die Novelle des Gebäudeenergiegesetzes beschlossen</a:t>
            </a:r>
          </a:p>
          <a:p>
            <a:r>
              <a:rPr lang="de-DE" sz="2400" dirty="0"/>
              <a:t>In Kraft trat die Novelle am 01.01.2024</a:t>
            </a:r>
          </a:p>
          <a:p>
            <a:pPr>
              <a:defRPr/>
            </a:pPr>
            <a:r>
              <a:rPr lang="de-DE" sz="2400" dirty="0"/>
              <a:t>Neben der GEG-Novelle wurden auch </a:t>
            </a:r>
          </a:p>
          <a:p>
            <a:pPr lvl="1">
              <a:defRPr/>
            </a:pPr>
            <a:r>
              <a:rPr lang="de-DE" sz="2000" dirty="0"/>
              <a:t>Änderungen des Bürgerlichen Gesetzbuchs, </a:t>
            </a:r>
          </a:p>
          <a:p>
            <a:pPr lvl="1">
              <a:defRPr/>
            </a:pPr>
            <a:r>
              <a:rPr lang="de-DE" sz="2000" dirty="0"/>
              <a:t>der Heizkostenverordnung, </a:t>
            </a:r>
          </a:p>
          <a:p>
            <a:pPr lvl="1">
              <a:defRPr/>
            </a:pPr>
            <a:r>
              <a:rPr lang="de-DE" sz="2000" dirty="0"/>
              <a:t>der Betriebskostenverordnung und </a:t>
            </a:r>
          </a:p>
          <a:p>
            <a:pPr lvl="1">
              <a:defRPr/>
            </a:pPr>
            <a:r>
              <a:rPr lang="de-DE" sz="2000" dirty="0"/>
              <a:t>der Kehr- und Überprüfungsordnung beschlossen</a:t>
            </a:r>
          </a:p>
        </p:txBody>
      </p:sp>
      <p:sp>
        <p:nvSpPr>
          <p:cNvPr id="6" name="Inhaltsplatzhalter 4"/>
          <p:cNvSpPr txBox="1">
            <a:spLocks/>
          </p:cNvSpPr>
          <p:nvPr/>
        </p:nvSpPr>
        <p:spPr>
          <a:xfrm>
            <a:off x="763250" y="5774298"/>
            <a:ext cx="4513613" cy="616225"/>
          </a:xfrm>
          <a:prstGeom prst="rect">
            <a:avLst/>
          </a:prstGeom>
        </p:spPr>
        <p:txBody>
          <a:bodyPr/>
          <a:lstStyle>
            <a:lvl1pPr marL="228600" indent="-228600" algn="l" defTabSz="914400" rtl="0" eaLnBrk="1" latinLnBrk="0" hangingPunct="1">
              <a:lnSpc>
                <a:spcPct val="90000"/>
              </a:lnSpc>
              <a:spcBef>
                <a:spcPts val="1000"/>
              </a:spcBef>
              <a:buClr>
                <a:srgbClr val="E6E000"/>
              </a:buClr>
              <a:buFont typeface="Wingdings" pitchFamily="2" charset="2"/>
              <a:buChar char="§"/>
              <a:defRPr sz="2800" b="0" i="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E6E000"/>
              </a:buClr>
              <a:buFont typeface="Wingdings" pitchFamily="2" charset="2"/>
              <a:buChar char="§"/>
              <a:defRPr sz="24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E6E000"/>
              </a:buClr>
              <a:buFont typeface="Wingdings" pitchFamily="2" charset="2"/>
              <a:buChar char="§"/>
              <a:defRPr sz="20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E6E000"/>
              </a:buClr>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E6E000"/>
              </a:buClr>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de-DE" sz="800" dirty="0"/>
              <a:t>Quelle: Gesetz zur Änderung des Gebäudeenergiegesetzes, zur Änderung des Bürgerlichen Gesetzbuches, zur Änderung der Verordnung über Heizkostenabrechnung, zur Änderung der Betriebskostenverordnung und zur Änderung der Kehr- und Überprüfungsordnung vom 16. Oktober 2023, BGBl. Teil I, Jg. 2023, Bonn, 19. Oktober 2023</a:t>
            </a:r>
          </a:p>
        </p:txBody>
      </p:sp>
      <p:pic>
        <p:nvPicPr>
          <p:cNvPr id="9" name="Grafik 8">
            <a:extLst>
              <a:ext uri="{FF2B5EF4-FFF2-40B4-BE49-F238E27FC236}">
                <a16:creationId xmlns:a16="http://schemas.microsoft.com/office/drawing/2014/main" id="{FADCEA09-A880-4C6B-973B-2FADF6D264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3303" y="1389662"/>
            <a:ext cx="3205537" cy="4354100"/>
          </a:xfrm>
          <a:prstGeom prst="rect">
            <a:avLst/>
          </a:prstGeom>
        </p:spPr>
      </p:pic>
    </p:spTree>
    <p:extLst>
      <p:ext uri="{BB962C8B-B14F-4D97-AF65-F5344CB8AC3E}">
        <p14:creationId xmlns:p14="http://schemas.microsoft.com/office/powerpoint/2010/main" val="4105317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5685" y="365125"/>
            <a:ext cx="11406283" cy="959033"/>
          </a:xfrm>
        </p:spPr>
        <p:txBody>
          <a:bodyPr/>
          <a:lstStyle/>
          <a:p>
            <a:r>
              <a:rPr lang="de-DE" dirty="0"/>
              <a:t>Wesentliche Punkte der GEG-Novelle</a:t>
            </a:r>
          </a:p>
        </p:txBody>
      </p:sp>
      <p:sp>
        <p:nvSpPr>
          <p:cNvPr id="4" name="Foliennummernplatzhalter 3"/>
          <p:cNvSpPr>
            <a:spLocks noGrp="1"/>
          </p:cNvSpPr>
          <p:nvPr>
            <p:ph type="sldNum" sz="quarter" idx="12"/>
          </p:nvPr>
        </p:nvSpPr>
        <p:spPr/>
        <p:txBody>
          <a:bodyPr/>
          <a:lstStyle/>
          <a:p>
            <a:fld id="{C02FF0A3-4780-9D48-89EF-8FC3721F9B46}" type="slidenum">
              <a:rPr lang="de-DE" smtClean="0"/>
              <a:pPr/>
              <a:t>8</a:t>
            </a:fld>
            <a:endParaRPr lang="de-DE" dirty="0"/>
          </a:p>
        </p:txBody>
      </p:sp>
      <p:sp>
        <p:nvSpPr>
          <p:cNvPr id="5" name="Inhaltsplatzhalter 4"/>
          <p:cNvSpPr>
            <a:spLocks noGrp="1"/>
          </p:cNvSpPr>
          <p:nvPr>
            <p:ph idx="1"/>
          </p:nvPr>
        </p:nvSpPr>
        <p:spPr>
          <a:xfrm>
            <a:off x="644567" y="1333516"/>
            <a:ext cx="10709233" cy="5022834"/>
          </a:xfrm>
        </p:spPr>
        <p:txBody>
          <a:bodyPr/>
          <a:lstStyle/>
          <a:p>
            <a:r>
              <a:rPr lang="de-DE" sz="2200" dirty="0"/>
              <a:t>Nutzungspflicht von 65 % erneuerbaren Energien zur Wärmebereitstellung - § 71</a:t>
            </a:r>
          </a:p>
          <a:p>
            <a:r>
              <a:rPr lang="de-DE" sz="2200" dirty="0"/>
              <a:t>Beratungspflicht bei Einbau fossiler Heizungsanlagen - § 71 (11)</a:t>
            </a:r>
          </a:p>
          <a:p>
            <a:r>
              <a:rPr lang="de-DE" sz="2200" dirty="0"/>
              <a:t>Gebäudeautomation - § 71a</a:t>
            </a:r>
          </a:p>
          <a:p>
            <a:r>
              <a:rPr lang="de-DE" sz="2200" dirty="0"/>
              <a:t>Regelmäßige Überprüfung von Wärmepumpen - § 60a, </a:t>
            </a:r>
          </a:p>
          <a:p>
            <a:r>
              <a:rPr lang="de-DE" sz="2200" dirty="0"/>
              <a:t>Regelmäßige Überprüfung älterer Heizungsanlagen - § 60b </a:t>
            </a:r>
          </a:p>
          <a:p>
            <a:r>
              <a:rPr lang="de-DE" sz="2200" dirty="0"/>
              <a:t>Hydraulischer Abgleich und Heizungsoptimierung - § 60c</a:t>
            </a:r>
          </a:p>
          <a:p>
            <a:r>
              <a:rPr lang="de-DE" sz="2200" dirty="0"/>
              <a:t>Erweiterung NWG &gt;100% der Nutzfläche </a:t>
            </a:r>
            <a:r>
              <a:rPr lang="de-DE" sz="2200" dirty="0">
                <a:sym typeface="Wingdings" panose="05000000000000000000" pitchFamily="2" charset="2"/>
              </a:rPr>
              <a:t> </a:t>
            </a:r>
            <a:r>
              <a:rPr lang="de-DE" sz="2200" dirty="0"/>
              <a:t>Bilanzierung als Neubau - § 51</a:t>
            </a:r>
          </a:p>
          <a:p>
            <a:r>
              <a:rPr lang="de-DE" sz="2200" dirty="0"/>
              <a:t>Energieausweis muss Art der erneuerbaren Energien ausweisen - § 85 </a:t>
            </a:r>
          </a:p>
          <a:p>
            <a:r>
              <a:rPr lang="de-DE" sz="2200" dirty="0"/>
              <a:t>Verlängerung der Nutzungsdauer für Gebäude zur Unterbringung geflüchteter Menschen - § 102 (4) Befreiungen</a:t>
            </a:r>
            <a:endParaRPr lang="de-DE" sz="2400" dirty="0"/>
          </a:p>
          <a:p>
            <a:endParaRPr lang="de-DE" sz="2400" dirty="0"/>
          </a:p>
        </p:txBody>
      </p:sp>
    </p:spTree>
    <p:extLst>
      <p:ext uri="{BB962C8B-B14F-4D97-AF65-F5344CB8AC3E}">
        <p14:creationId xmlns:p14="http://schemas.microsoft.com/office/powerpoint/2010/main" val="3044961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7335" y="461270"/>
            <a:ext cx="11406283" cy="1325563"/>
          </a:xfrm>
        </p:spPr>
        <p:txBody>
          <a:bodyPr/>
          <a:lstStyle/>
          <a:p>
            <a:r>
              <a:rPr lang="de-DE" dirty="0"/>
              <a:t>Beratungspflicht</a:t>
            </a:r>
          </a:p>
        </p:txBody>
      </p:sp>
      <p:sp>
        <p:nvSpPr>
          <p:cNvPr id="4" name="Foliennummernplatzhalter 3"/>
          <p:cNvSpPr>
            <a:spLocks noGrp="1"/>
          </p:cNvSpPr>
          <p:nvPr>
            <p:ph type="sldNum" sz="quarter" idx="12"/>
          </p:nvPr>
        </p:nvSpPr>
        <p:spPr/>
        <p:txBody>
          <a:bodyPr/>
          <a:lstStyle/>
          <a:p>
            <a:fld id="{C02FF0A3-4780-9D48-89EF-8FC3721F9B46}" type="slidenum">
              <a:rPr lang="de-DE" smtClean="0"/>
              <a:pPr/>
              <a:t>9</a:t>
            </a:fld>
            <a:endParaRPr lang="de-DE" dirty="0"/>
          </a:p>
        </p:txBody>
      </p:sp>
      <p:sp>
        <p:nvSpPr>
          <p:cNvPr id="5" name="Inhaltsplatzhalter 4"/>
          <p:cNvSpPr>
            <a:spLocks noGrp="1"/>
          </p:cNvSpPr>
          <p:nvPr>
            <p:ph idx="1"/>
          </p:nvPr>
        </p:nvSpPr>
        <p:spPr>
          <a:xfrm>
            <a:off x="644567" y="1263492"/>
            <a:ext cx="7612201" cy="4839596"/>
          </a:xfrm>
        </p:spPr>
        <p:txBody>
          <a:bodyPr/>
          <a:lstStyle/>
          <a:p>
            <a:r>
              <a:rPr lang="de-DE" sz="2600" dirty="0"/>
              <a:t>Beratungspflicht bei Einbau fossiler Heizungsanlagen - § 71 (11)</a:t>
            </a:r>
          </a:p>
          <a:p>
            <a:pPr lvl="1">
              <a:defRPr/>
            </a:pPr>
            <a:r>
              <a:rPr lang="de-DE" sz="2200" dirty="0"/>
              <a:t>Hinweis auf mögliche Auswirkungen der Wärmeplanung </a:t>
            </a:r>
          </a:p>
          <a:p>
            <a:pPr lvl="1">
              <a:defRPr/>
            </a:pPr>
            <a:r>
              <a:rPr lang="de-DE" sz="2200" dirty="0"/>
              <a:t>Hinweis auf mögliche Unwirtschaftlichkeit</a:t>
            </a:r>
          </a:p>
          <a:p>
            <a:pPr lvl="1">
              <a:defRPr/>
            </a:pPr>
            <a:r>
              <a:rPr lang="de-DE" sz="2200" dirty="0"/>
              <a:t>Insbesondere aufgrund ansteigender Kohlenstoffdioxid-Bepreisung</a:t>
            </a:r>
          </a:p>
          <a:p>
            <a:pPr lvl="1">
              <a:defRPr/>
            </a:pPr>
            <a:r>
              <a:rPr lang="de-DE" sz="2200" dirty="0">
                <a:latin typeface="Roboto" panose="02000000000000000000" pitchFamily="2" charset="0"/>
                <a:ea typeface="Roboto" panose="02000000000000000000" pitchFamily="2" charset="0"/>
              </a:rPr>
              <a:t>Beratung durch fachkundige Person nach § 60b (3) Satz 2 oder § 88 (1)</a:t>
            </a:r>
          </a:p>
          <a:p>
            <a:pPr lvl="1">
              <a:defRPr/>
            </a:pPr>
            <a:r>
              <a:rPr lang="de-DE" sz="2200" dirty="0">
                <a:latin typeface="Roboto" panose="02000000000000000000" pitchFamily="2" charset="0"/>
                <a:ea typeface="Roboto" panose="02000000000000000000" pitchFamily="2" charset="0"/>
              </a:rPr>
              <a:t>Dokumentation der Beratung mit dem Formular des BMWK / BMWSB</a:t>
            </a:r>
          </a:p>
          <a:p>
            <a:pPr lvl="1">
              <a:defRPr/>
            </a:pPr>
            <a:endParaRPr lang="de-DE" sz="2200" dirty="0"/>
          </a:p>
        </p:txBody>
      </p:sp>
      <p:pic>
        <p:nvPicPr>
          <p:cNvPr id="8" name="Grafik 7">
            <a:extLst>
              <a:ext uri="{FF2B5EF4-FFF2-40B4-BE49-F238E27FC236}">
                <a16:creationId xmlns:a16="http://schemas.microsoft.com/office/drawing/2014/main" id="{68EDE269-77E2-4EEC-A54D-B8828FDA14A1}"/>
              </a:ext>
            </a:extLst>
          </p:cNvPr>
          <p:cNvPicPr>
            <a:picLocks noChangeAspect="1"/>
          </p:cNvPicPr>
          <p:nvPr/>
        </p:nvPicPr>
        <p:blipFill>
          <a:blip r:embed="rId3"/>
          <a:stretch>
            <a:fillRect/>
          </a:stretch>
        </p:blipFill>
        <p:spPr>
          <a:xfrm>
            <a:off x="8166748" y="556963"/>
            <a:ext cx="3630903" cy="5181178"/>
          </a:xfrm>
          <a:prstGeom prst="rect">
            <a:avLst/>
          </a:prstGeom>
        </p:spPr>
      </p:pic>
    </p:spTree>
    <p:extLst>
      <p:ext uri="{BB962C8B-B14F-4D97-AF65-F5344CB8AC3E}">
        <p14:creationId xmlns:p14="http://schemas.microsoft.com/office/powerpoint/2010/main" val="136898969"/>
      </p:ext>
    </p:extLst>
  </p:cSld>
  <p:clrMapOvr>
    <a:masterClrMapping/>
  </p:clrMapOvr>
</p:sld>
</file>

<file path=ppt/theme/theme1.xml><?xml version="1.0" encoding="utf-8"?>
<a:theme xmlns:a="http://schemas.openxmlformats.org/drawingml/2006/main" name="Office">
  <a:themeElements>
    <a:clrScheme name="Corporate Design Farben">
      <a:dk1>
        <a:srgbClr val="000000"/>
      </a:dk1>
      <a:lt1>
        <a:srgbClr val="FFFFFF"/>
      </a:lt1>
      <a:dk2>
        <a:srgbClr val="44546A"/>
      </a:dk2>
      <a:lt2>
        <a:srgbClr val="E7E6E6"/>
      </a:lt2>
      <a:accent1>
        <a:srgbClr val="4472C4"/>
      </a:accent1>
      <a:accent2>
        <a:srgbClr val="ED7D31"/>
      </a:accent2>
      <a:accent3>
        <a:srgbClr val="A5A5A5"/>
      </a:accent3>
      <a:accent4>
        <a:srgbClr val="E5DF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A6DF9B68-7E5B-4908-AF67-77F2E9050964}" vid="{1EE51FA4-AFB1-4BD4-9618-AEC5398B081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plate>
  <TotalTime>0</TotalTime>
  <Words>1840</Words>
  <Application>Microsoft Office PowerPoint</Application>
  <PresentationFormat>Breitbild</PresentationFormat>
  <Paragraphs>263</Paragraphs>
  <Slides>29</Slides>
  <Notes>29</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29</vt:i4>
      </vt:variant>
    </vt:vector>
  </HeadingPairs>
  <TitlesOfParts>
    <vt:vector size="36" baseType="lpstr">
      <vt:lpstr>Arial</vt:lpstr>
      <vt:lpstr>Calibri</vt:lpstr>
      <vt:lpstr>EUAlbertina</vt:lpstr>
      <vt:lpstr>Roboto</vt:lpstr>
      <vt:lpstr>Times</vt:lpstr>
      <vt:lpstr>Wingdings</vt:lpstr>
      <vt:lpstr>Office</vt:lpstr>
      <vt:lpstr>Gebäudeenergiegesetz (GEG)</vt:lpstr>
      <vt:lpstr>Ziele der Bundesregierung im Gebäudesektor</vt:lpstr>
      <vt:lpstr>PowerPoint-Präsentation</vt:lpstr>
      <vt:lpstr>PowerPoint-Präsentation</vt:lpstr>
      <vt:lpstr>Energieeinsparrecht in Deutschland</vt:lpstr>
      <vt:lpstr>Ordnungsrechtliche Anforderungen in Deutschland</vt:lpstr>
      <vt:lpstr>Novelle des Gebäudeenergiegesetzes GEG </vt:lpstr>
      <vt:lpstr>Wesentliche Punkte der GEG-Novelle</vt:lpstr>
      <vt:lpstr>Beratungspflicht</vt:lpstr>
      <vt:lpstr>Gebäudeautomation</vt:lpstr>
      <vt:lpstr>PowerPoint-Präsentation</vt:lpstr>
      <vt:lpstr>9 mögliche Optionen</vt:lpstr>
      <vt:lpstr>Wärmenetz</vt:lpstr>
      <vt:lpstr>Wärmeplanungsgesetz (WPG)</vt:lpstr>
      <vt:lpstr>Wärmepumpe</vt:lpstr>
      <vt:lpstr>Stromdirektheizung</vt:lpstr>
      <vt:lpstr>Solarthermische Heizung</vt:lpstr>
      <vt:lpstr>Flüssige oder gasförmige Biomasse</vt:lpstr>
      <vt:lpstr>Wasserstoff-Heizung</vt:lpstr>
      <vt:lpstr>Feste Biomasse</vt:lpstr>
      <vt:lpstr>Wärmepumpen-Hybridheizung</vt:lpstr>
      <vt:lpstr>Solarthermie-Hybridheizung</vt:lpstr>
      <vt:lpstr>Neuerungen für Bestandsgebäude</vt:lpstr>
      <vt:lpstr>Berechnungsgrundlagen</vt:lpstr>
      <vt:lpstr>Regelungen zum Energieausweis I</vt:lpstr>
      <vt:lpstr>Regelungen zum Energieausweis II</vt:lpstr>
      <vt:lpstr>PowerPoint-Präsentation</vt:lpstr>
      <vt:lpstr>Vollzug</vt:lpstr>
      <vt:lpstr>Links, Materialien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Foliensatz "Gebäudeenergiegesetz (GEG)"</dc:title>
  <dc:creator>Gebäudeforum klimaneutral</dc:creator>
  <cp:lastModifiedBy>Wrede, Malte</cp:lastModifiedBy>
  <cp:revision>539</cp:revision>
  <cp:lastPrinted>2024-02-15T14:25:47Z</cp:lastPrinted>
  <dcterms:created xsi:type="dcterms:W3CDTF">2021-05-07T09:16:13Z</dcterms:created>
  <dcterms:modified xsi:type="dcterms:W3CDTF">2024-04-15T07:42:50Z</dcterms:modified>
</cp:coreProperties>
</file>