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6"/>
  </p:notesMasterIdLst>
  <p:sldIdLst>
    <p:sldId id="286" r:id="rId2"/>
    <p:sldId id="260" r:id="rId3"/>
    <p:sldId id="276" r:id="rId4"/>
    <p:sldId id="277" r:id="rId5"/>
    <p:sldId id="289" r:id="rId6"/>
    <p:sldId id="278" r:id="rId7"/>
    <p:sldId id="280" r:id="rId8"/>
    <p:sldId id="282" r:id="rId9"/>
    <p:sldId id="283" r:id="rId10"/>
    <p:sldId id="284" r:id="rId11"/>
    <p:sldId id="285" r:id="rId12"/>
    <p:sldId id="287" r:id="rId13"/>
    <p:sldId id="288" r:id="rId14"/>
    <p:sldId id="268" r:id="rId15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eißleder, Ursel" initials="WU" lastIdx="28" clrIdx="0">
    <p:extLst>
      <p:ext uri="{19B8F6BF-5375-455C-9EA6-DF929625EA0E}">
        <p15:presenceInfo xmlns:p15="http://schemas.microsoft.com/office/powerpoint/2012/main" userId="S::Ursel.Weissleder@dena.de::28a49ef0-8b0c-456c-a6f8-b1eb787d8f2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357" autoAdjust="0"/>
  </p:normalViewPr>
  <p:slideViewPr>
    <p:cSldViewPr snapToGrid="0">
      <p:cViewPr varScale="1">
        <p:scale>
          <a:sx n="110" d="100"/>
          <a:sy n="110" d="100"/>
        </p:scale>
        <p:origin x="5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BFD8D0-4F94-4C8C-829D-818B8E6C8639}" type="datetimeFigureOut">
              <a:rPr lang="de-DE" smtClean="0"/>
              <a:t>13.06.2024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C52203-267B-4D77-B704-62FD516235E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1874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gefrierschrank/dena/GeFo_Expertenzentrum/KREATION/LOGO_RZ/GF_Kln_Logo_RZ/GF_Kln_Logo_office/GF_Kln_Logo_A4_jpg/GF_Kln_Logo_A4.jpg" TargetMode="Externa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file:////Volumes/gefrierschrank/dena/GeFo_Expertenzentrum/KREATION/LOGO_RZ/GF_Kln_Logo_RZ/GF_Kln_Logo_office/GF_Kln_Logo_A4_jpg/GF_Kln_Logo_A4.jpg" TargetMode="External"/><Relationship Id="rId4" Type="http://schemas.openxmlformats.org/officeDocument/2006/relationships/image" Target="../media/image5.jpe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tiff"/><Relationship Id="rId7" Type="http://schemas.openxmlformats.org/officeDocument/2006/relationships/hyperlink" Target="https://www.linkedin.com/showcase/geb%C3%A4udeforum-klimaneutral" TargetMode="External"/><Relationship Id="rId2" Type="http://schemas.openxmlformats.org/officeDocument/2006/relationships/image" Target="../media/image14.tif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hyperlink" Target="https://www.gebaeudeforum.de/service/newsletter/" TargetMode="External"/><Relationship Id="rId4" Type="http://schemas.openxmlformats.org/officeDocument/2006/relationships/image" Target="../media/image16.png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tiff"/><Relationship Id="rId3" Type="http://schemas.openxmlformats.org/officeDocument/2006/relationships/image" Target="../media/image4.svg"/><Relationship Id="rId7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linkedin.com/showcase/geb%C3%A4udeforum-klimaneutral" TargetMode="External"/><Relationship Id="rId5" Type="http://schemas.openxmlformats.org/officeDocument/2006/relationships/image" Target="../media/image17.png"/><Relationship Id="rId4" Type="http://schemas.openxmlformats.org/officeDocument/2006/relationships/hyperlink" Target="https://www.gebaeudeforum.de/service/newsletter/" TargetMode="External"/><Relationship Id="rId9" Type="http://schemas.openxmlformats.org/officeDocument/2006/relationships/image" Target="../media/image20.png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tiff"/><Relationship Id="rId3" Type="http://schemas.openxmlformats.org/officeDocument/2006/relationships/image" Target="file:////Volumes/gefrierschrank/dena/GeFo_Expertenzentrum/KREATION/LOGO_RZ/GF_Kln_Logo_RZ/GF_Kln_Logo_office/GF_Kln_Logo_A4_jpg/GF_Kln_Logo_A4.jpg" TargetMode="External"/><Relationship Id="rId7" Type="http://schemas.openxmlformats.org/officeDocument/2006/relationships/image" Target="../media/image25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5" Type="http://schemas.openxmlformats.org/officeDocument/2006/relationships/image" Target="../media/image23.tiff"/><Relationship Id="rId4" Type="http://schemas.openxmlformats.org/officeDocument/2006/relationships/image" Target="../media/image22.tiff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tiff"/><Relationship Id="rId13" Type="http://schemas.openxmlformats.org/officeDocument/2006/relationships/image" Target="../media/image39.tiff"/><Relationship Id="rId18" Type="http://schemas.openxmlformats.org/officeDocument/2006/relationships/image" Target="../media/image44.tiff"/><Relationship Id="rId3" Type="http://schemas.openxmlformats.org/officeDocument/2006/relationships/image" Target="../media/image29.tiff"/><Relationship Id="rId21" Type="http://schemas.openxmlformats.org/officeDocument/2006/relationships/image" Target="../media/image47.tiff"/><Relationship Id="rId7" Type="http://schemas.openxmlformats.org/officeDocument/2006/relationships/image" Target="../media/image33.tiff"/><Relationship Id="rId12" Type="http://schemas.openxmlformats.org/officeDocument/2006/relationships/image" Target="../media/image38.tiff"/><Relationship Id="rId17" Type="http://schemas.openxmlformats.org/officeDocument/2006/relationships/image" Target="../media/image43.tiff"/><Relationship Id="rId2" Type="http://schemas.openxmlformats.org/officeDocument/2006/relationships/image" Target="../media/image28.tiff"/><Relationship Id="rId16" Type="http://schemas.openxmlformats.org/officeDocument/2006/relationships/image" Target="../media/image42.tiff"/><Relationship Id="rId20" Type="http://schemas.openxmlformats.org/officeDocument/2006/relationships/image" Target="../media/image46.tif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2.tiff"/><Relationship Id="rId11" Type="http://schemas.openxmlformats.org/officeDocument/2006/relationships/image" Target="../media/image37.tiff"/><Relationship Id="rId5" Type="http://schemas.openxmlformats.org/officeDocument/2006/relationships/image" Target="../media/image31.tiff"/><Relationship Id="rId15" Type="http://schemas.openxmlformats.org/officeDocument/2006/relationships/image" Target="../media/image41.tiff"/><Relationship Id="rId23" Type="http://schemas.openxmlformats.org/officeDocument/2006/relationships/image" Target="../media/image49.tiff"/><Relationship Id="rId10" Type="http://schemas.openxmlformats.org/officeDocument/2006/relationships/image" Target="../media/image36.tiff"/><Relationship Id="rId19" Type="http://schemas.openxmlformats.org/officeDocument/2006/relationships/image" Target="../media/image45.tiff"/><Relationship Id="rId4" Type="http://schemas.openxmlformats.org/officeDocument/2006/relationships/image" Target="../media/image30.tiff"/><Relationship Id="rId9" Type="http://schemas.openxmlformats.org/officeDocument/2006/relationships/image" Target="../media/image35.tiff"/><Relationship Id="rId14" Type="http://schemas.openxmlformats.org/officeDocument/2006/relationships/image" Target="../media/image40.tiff"/><Relationship Id="rId22" Type="http://schemas.openxmlformats.org/officeDocument/2006/relationships/image" Target="../media/image48.tiff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tiff"/><Relationship Id="rId13" Type="http://schemas.openxmlformats.org/officeDocument/2006/relationships/image" Target="../media/image60.tiff"/><Relationship Id="rId18" Type="http://schemas.openxmlformats.org/officeDocument/2006/relationships/image" Target="../media/image65.tiff"/><Relationship Id="rId3" Type="http://schemas.openxmlformats.org/officeDocument/2006/relationships/image" Target="../media/image19.tiff"/><Relationship Id="rId21" Type="http://schemas.openxmlformats.org/officeDocument/2006/relationships/image" Target="../media/image68.tiff"/><Relationship Id="rId7" Type="http://schemas.openxmlformats.org/officeDocument/2006/relationships/image" Target="../media/image54.tiff"/><Relationship Id="rId12" Type="http://schemas.openxmlformats.org/officeDocument/2006/relationships/image" Target="../media/image59.tiff"/><Relationship Id="rId17" Type="http://schemas.openxmlformats.org/officeDocument/2006/relationships/image" Target="../media/image64.tiff"/><Relationship Id="rId25" Type="http://schemas.openxmlformats.org/officeDocument/2006/relationships/image" Target="../media/image72.tiff"/><Relationship Id="rId2" Type="http://schemas.openxmlformats.org/officeDocument/2006/relationships/image" Target="../media/image50.tiff"/><Relationship Id="rId16" Type="http://schemas.openxmlformats.org/officeDocument/2006/relationships/image" Target="../media/image63.tiff"/><Relationship Id="rId20" Type="http://schemas.openxmlformats.org/officeDocument/2006/relationships/image" Target="../media/image67.tif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3.tiff"/><Relationship Id="rId11" Type="http://schemas.openxmlformats.org/officeDocument/2006/relationships/image" Target="../media/image58.tiff"/><Relationship Id="rId24" Type="http://schemas.openxmlformats.org/officeDocument/2006/relationships/image" Target="../media/image71.tiff"/><Relationship Id="rId5" Type="http://schemas.openxmlformats.org/officeDocument/2006/relationships/image" Target="../media/image52.tiff"/><Relationship Id="rId15" Type="http://schemas.openxmlformats.org/officeDocument/2006/relationships/image" Target="../media/image62.tiff"/><Relationship Id="rId23" Type="http://schemas.openxmlformats.org/officeDocument/2006/relationships/image" Target="../media/image70.tiff"/><Relationship Id="rId10" Type="http://schemas.openxmlformats.org/officeDocument/2006/relationships/image" Target="../media/image57.tiff"/><Relationship Id="rId19" Type="http://schemas.openxmlformats.org/officeDocument/2006/relationships/image" Target="../media/image66.tiff"/><Relationship Id="rId4" Type="http://schemas.openxmlformats.org/officeDocument/2006/relationships/image" Target="../media/image51.tiff"/><Relationship Id="rId9" Type="http://schemas.openxmlformats.org/officeDocument/2006/relationships/image" Target="../media/image56.tiff"/><Relationship Id="rId14" Type="http://schemas.openxmlformats.org/officeDocument/2006/relationships/image" Target="../media/image61.tiff"/><Relationship Id="rId22" Type="http://schemas.openxmlformats.org/officeDocument/2006/relationships/image" Target="../media/image69.tif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gefrierschrank/dena/GeFo_Expertenzentrum/KREATION/LOGO_RZ/GF_Kln_Logo_RZ/GF_Kln_Logo_office/GF_Kln_Logo_A4_jpg/GF_Kln_Logo_A4.jpg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gefrierschrank/dena/GeFo_Expertenzentrum/KREATION/LOGO_RZ/GF_Kln_Logo_RZ/GF_Kln_Logo_office/GF_Kln_Logo_A4_jpg/GF_Kln_Logo_A4.jpg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2">
            <a:extLst>
              <a:ext uri="{FF2B5EF4-FFF2-40B4-BE49-F238E27FC236}">
                <a16:creationId xmlns:a16="http://schemas.microsoft.com/office/drawing/2014/main" id="{154BBE70-06BD-C84E-9EF0-48353FCE889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194560"/>
            <a:ext cx="12192000" cy="4663439"/>
          </a:xfrm>
          <a:prstGeom prst="rect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8FE750B-C4C0-C845-AA45-F9DCC37F9D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r:link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6400" y="397164"/>
            <a:ext cx="2161309" cy="895927"/>
          </a:xfrm>
          <a:prstGeom prst="rect">
            <a:avLst/>
          </a:prstGeom>
        </p:spPr>
      </p:pic>
      <p:sp>
        <p:nvSpPr>
          <p:cNvPr id="9" name="Textplatzhalter 3">
            <a:extLst>
              <a:ext uri="{FF2B5EF4-FFF2-40B4-BE49-F238E27FC236}">
                <a16:creationId xmlns:a16="http://schemas.microsoft.com/office/drawing/2014/main" id="{A0469F39-AC36-0248-BB3A-77BDD3706F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5027" y="5103196"/>
            <a:ext cx="2071401" cy="4247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>
            <a:lvl1pPr marL="0" indent="0">
              <a:buFontTx/>
              <a:buNone/>
              <a:defRPr sz="2400" b="1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de-DE" dirty="0"/>
              <a:t>Titel einfügen</a:t>
            </a:r>
          </a:p>
        </p:txBody>
      </p:sp>
      <p:sp>
        <p:nvSpPr>
          <p:cNvPr id="10" name="Textplatzhalter 3">
            <a:extLst>
              <a:ext uri="{FF2B5EF4-FFF2-40B4-BE49-F238E27FC236}">
                <a16:creationId xmlns:a16="http://schemas.microsoft.com/office/drawing/2014/main" id="{522AD735-E476-D241-8545-D5629EF794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48214" y="5637825"/>
            <a:ext cx="2917145" cy="4247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>
            <a:lvl1pPr marL="0" indent="0">
              <a:buFontTx/>
              <a:buNone/>
              <a:defRPr sz="2400" b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de-DE" dirty="0"/>
              <a:t>Name / Datum / Ort</a:t>
            </a:r>
          </a:p>
        </p:txBody>
      </p:sp>
    </p:spTree>
    <p:extLst>
      <p:ext uri="{BB962C8B-B14F-4D97-AF65-F5344CB8AC3E}">
        <p14:creationId xmlns:p14="http://schemas.microsoft.com/office/powerpoint/2010/main" val="1408824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_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4D84CDD7-CF53-9A48-882F-8E3D66FCC80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1440000"/>
            <a:ext cx="10620000" cy="4500000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50000"/>
              </a:lnSpc>
              <a:buClr>
                <a:srgbClr val="EB6C43"/>
              </a:buClr>
              <a:buFont typeface="Wingdings" panose="05000000000000000000" pitchFamily="2" charset="2"/>
              <a:buChar char="§"/>
              <a:defRPr sz="2000">
                <a:latin typeface="Roboto" pitchFamily="2" charset="0"/>
                <a:ea typeface="Roboto" pitchFamily="2" charset="0"/>
              </a:defRPr>
            </a:lvl1pPr>
            <a:lvl2pPr marL="685800" indent="-228600">
              <a:lnSpc>
                <a:spcPct val="150000"/>
              </a:lnSpc>
              <a:buClr>
                <a:srgbClr val="EB6C43"/>
              </a:buClr>
              <a:buFont typeface="Wingdings" panose="05000000000000000000" pitchFamily="2" charset="2"/>
              <a:buChar char="§"/>
              <a:defRPr sz="1800">
                <a:latin typeface="Roboto" pitchFamily="2" charset="0"/>
                <a:ea typeface="Roboto" pitchFamily="2" charset="0"/>
              </a:defRPr>
            </a:lvl2pPr>
            <a:lvl3pPr marL="1143000" indent="-228600">
              <a:lnSpc>
                <a:spcPct val="150000"/>
              </a:lnSpc>
              <a:buClr>
                <a:srgbClr val="EB6C43"/>
              </a:buClr>
              <a:buFont typeface="Wingdings" panose="05000000000000000000" pitchFamily="2" charset="2"/>
              <a:buChar char="§"/>
              <a:defRPr sz="1600">
                <a:latin typeface="Roboto" pitchFamily="2" charset="0"/>
                <a:ea typeface="Roboto" pitchFamily="2" charset="0"/>
              </a:defRPr>
            </a:lvl3pPr>
            <a:lvl4pPr marL="1600200" indent="-228600">
              <a:lnSpc>
                <a:spcPct val="150000"/>
              </a:lnSpc>
              <a:buClr>
                <a:srgbClr val="EB6C43"/>
              </a:buClr>
              <a:buFont typeface="Wingdings" panose="05000000000000000000" pitchFamily="2" charset="2"/>
              <a:buChar char="§"/>
              <a:defRPr sz="1400">
                <a:latin typeface="Roboto" pitchFamily="2" charset="0"/>
                <a:ea typeface="Roboto" pitchFamily="2" charset="0"/>
              </a:defRPr>
            </a:lvl4pPr>
            <a:lvl5pPr marL="2057400" indent="-228600">
              <a:lnSpc>
                <a:spcPct val="150000"/>
              </a:lnSpc>
              <a:buClr>
                <a:srgbClr val="EB6C43"/>
              </a:buClr>
              <a:buFont typeface="Wingdings" panose="05000000000000000000" pitchFamily="2" charset="2"/>
              <a:buChar char="§"/>
              <a:defRPr sz="1400">
                <a:latin typeface="Roboto" pitchFamily="2" charset="0"/>
                <a:ea typeface="Roboto" pitchFamily="2" charset="0"/>
              </a:defRPr>
            </a:lvl5pPr>
          </a:lstStyle>
          <a:p>
            <a:pPr lvl="0"/>
            <a:r>
              <a:rPr lang="de-DE" dirty="0"/>
              <a:t>Alle Ebenen rote Aufzählungszeichen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CA5897CC-E36D-FB43-A853-E1D0D0037E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360000"/>
            <a:ext cx="10620000" cy="867930"/>
          </a:xfrm>
          <a:prstGeom prst="rect">
            <a:avLst/>
          </a:prstGeom>
        </p:spPr>
        <p:txBody>
          <a:bodyPr wrap="square">
            <a:normAutofit/>
          </a:bodyPr>
          <a:lstStyle>
            <a:lvl1pPr>
              <a:defRPr sz="2800" b="1"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79C4CCFA-A4A9-4E40-A7B2-A27267201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 b="0" i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C02FF0A3-4780-9D48-89EF-8FC3721F9B4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63615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_gel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4D84CDD7-CF53-9A48-882F-8E3D66FCC80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1440000"/>
            <a:ext cx="10620000" cy="4500000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50000"/>
              </a:lnSpc>
              <a:buClr>
                <a:srgbClr val="E6E000"/>
              </a:buClr>
              <a:buFont typeface="Wingdings" panose="05000000000000000000" pitchFamily="2" charset="2"/>
              <a:buChar char="§"/>
              <a:defRPr sz="2000">
                <a:latin typeface="Roboto" pitchFamily="2" charset="0"/>
                <a:ea typeface="Roboto" pitchFamily="2" charset="0"/>
              </a:defRPr>
            </a:lvl1pPr>
            <a:lvl2pPr marL="685800" indent="-228600">
              <a:lnSpc>
                <a:spcPct val="150000"/>
              </a:lnSpc>
              <a:buClr>
                <a:srgbClr val="E6E000"/>
              </a:buClr>
              <a:buFont typeface="Wingdings" panose="05000000000000000000" pitchFamily="2" charset="2"/>
              <a:buChar char="§"/>
              <a:defRPr sz="1800">
                <a:latin typeface="Roboto" pitchFamily="2" charset="0"/>
                <a:ea typeface="Roboto" pitchFamily="2" charset="0"/>
              </a:defRPr>
            </a:lvl2pPr>
            <a:lvl3pPr marL="1143000" indent="-228600">
              <a:lnSpc>
                <a:spcPct val="150000"/>
              </a:lnSpc>
              <a:buClr>
                <a:srgbClr val="E6E000"/>
              </a:buClr>
              <a:buFont typeface="Wingdings" panose="05000000000000000000" pitchFamily="2" charset="2"/>
              <a:buChar char="§"/>
              <a:defRPr sz="1600">
                <a:latin typeface="Roboto" pitchFamily="2" charset="0"/>
                <a:ea typeface="Roboto" pitchFamily="2" charset="0"/>
              </a:defRPr>
            </a:lvl3pPr>
            <a:lvl4pPr marL="1600200" indent="-228600">
              <a:lnSpc>
                <a:spcPct val="150000"/>
              </a:lnSpc>
              <a:buClr>
                <a:srgbClr val="E6E000"/>
              </a:buClr>
              <a:buFont typeface="Wingdings" panose="05000000000000000000" pitchFamily="2" charset="2"/>
              <a:buChar char="§"/>
              <a:defRPr sz="1400">
                <a:latin typeface="Roboto" pitchFamily="2" charset="0"/>
                <a:ea typeface="Roboto" pitchFamily="2" charset="0"/>
              </a:defRPr>
            </a:lvl4pPr>
            <a:lvl5pPr marL="2057400" indent="-228600">
              <a:lnSpc>
                <a:spcPct val="150000"/>
              </a:lnSpc>
              <a:buClr>
                <a:srgbClr val="E6E000"/>
              </a:buClr>
              <a:buFont typeface="Wingdings" panose="05000000000000000000" pitchFamily="2" charset="2"/>
              <a:buChar char="§"/>
              <a:defRPr sz="1400">
                <a:latin typeface="Roboto" pitchFamily="2" charset="0"/>
                <a:ea typeface="Roboto" pitchFamily="2" charset="0"/>
              </a:defRPr>
            </a:lvl5pPr>
          </a:lstStyle>
          <a:p>
            <a:pPr lvl="0"/>
            <a:r>
              <a:rPr lang="de-DE" dirty="0"/>
              <a:t>Alle Ebenen gelbe Aufzählungszeichen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CA5897CC-E36D-FB43-A853-E1D0D0037E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360000"/>
            <a:ext cx="10620000" cy="867930"/>
          </a:xfrm>
          <a:prstGeom prst="rect">
            <a:avLst/>
          </a:prstGeom>
        </p:spPr>
        <p:txBody>
          <a:bodyPr wrap="square">
            <a:normAutofit/>
          </a:bodyPr>
          <a:lstStyle>
            <a:lvl1pPr>
              <a:defRPr sz="2800" b="1"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79C4CCFA-A4A9-4E40-A7B2-A27267201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 b="0" i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C02FF0A3-4780-9D48-89EF-8FC3721F9B4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57379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_türk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4D84CDD7-CF53-9A48-882F-8E3D66FCC80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1440000"/>
            <a:ext cx="10620000" cy="4500000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50000"/>
              </a:lnSpc>
              <a:buClr>
                <a:srgbClr val="08B1B7"/>
              </a:buClr>
              <a:buFont typeface="Wingdings" panose="05000000000000000000" pitchFamily="2" charset="2"/>
              <a:buChar char="§"/>
              <a:defRPr sz="2000">
                <a:latin typeface="Roboto" pitchFamily="2" charset="0"/>
                <a:ea typeface="Roboto" pitchFamily="2" charset="0"/>
              </a:defRPr>
            </a:lvl1pPr>
            <a:lvl2pPr marL="685800" indent="-228600">
              <a:lnSpc>
                <a:spcPct val="150000"/>
              </a:lnSpc>
              <a:buClr>
                <a:srgbClr val="08B1B7"/>
              </a:buClr>
              <a:buFont typeface="Wingdings" panose="05000000000000000000" pitchFamily="2" charset="2"/>
              <a:buChar char="§"/>
              <a:defRPr sz="1800">
                <a:latin typeface="Roboto" pitchFamily="2" charset="0"/>
                <a:ea typeface="Roboto" pitchFamily="2" charset="0"/>
              </a:defRPr>
            </a:lvl2pPr>
            <a:lvl3pPr marL="1143000" indent="-228600">
              <a:lnSpc>
                <a:spcPct val="150000"/>
              </a:lnSpc>
              <a:buClr>
                <a:srgbClr val="08B1B7"/>
              </a:buClr>
              <a:buFont typeface="Wingdings" panose="05000000000000000000" pitchFamily="2" charset="2"/>
              <a:buChar char="§"/>
              <a:defRPr sz="1600">
                <a:latin typeface="Roboto" pitchFamily="2" charset="0"/>
                <a:ea typeface="Roboto" pitchFamily="2" charset="0"/>
              </a:defRPr>
            </a:lvl3pPr>
            <a:lvl4pPr marL="1600200" indent="-228600">
              <a:lnSpc>
                <a:spcPct val="150000"/>
              </a:lnSpc>
              <a:buClr>
                <a:srgbClr val="08B1B7"/>
              </a:buClr>
              <a:buFont typeface="Wingdings" panose="05000000000000000000" pitchFamily="2" charset="2"/>
              <a:buChar char="§"/>
              <a:defRPr sz="1400">
                <a:latin typeface="Roboto" pitchFamily="2" charset="0"/>
                <a:ea typeface="Roboto" pitchFamily="2" charset="0"/>
              </a:defRPr>
            </a:lvl4pPr>
            <a:lvl5pPr marL="2057400" indent="-228600">
              <a:lnSpc>
                <a:spcPct val="150000"/>
              </a:lnSpc>
              <a:buClr>
                <a:srgbClr val="08B1B7"/>
              </a:buClr>
              <a:buFont typeface="Wingdings" panose="05000000000000000000" pitchFamily="2" charset="2"/>
              <a:buChar char="§"/>
              <a:defRPr sz="1400">
                <a:latin typeface="Roboto" pitchFamily="2" charset="0"/>
                <a:ea typeface="Roboto" pitchFamily="2" charset="0"/>
              </a:defRPr>
            </a:lvl5pPr>
          </a:lstStyle>
          <a:p>
            <a:pPr lvl="0"/>
            <a:r>
              <a:rPr lang="de-DE" dirty="0"/>
              <a:t>Alle Ebenen </a:t>
            </a:r>
            <a:r>
              <a:rPr lang="de-DE" dirty="0" err="1"/>
              <a:t>türkise</a:t>
            </a:r>
            <a:r>
              <a:rPr lang="de-DE" dirty="0"/>
              <a:t> Aufzählungszeichen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CA5897CC-E36D-FB43-A853-E1D0D0037E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360000"/>
            <a:ext cx="10620000" cy="867930"/>
          </a:xfrm>
          <a:prstGeom prst="rect">
            <a:avLst/>
          </a:prstGeom>
        </p:spPr>
        <p:txBody>
          <a:bodyPr wrap="square">
            <a:normAutofit/>
          </a:bodyPr>
          <a:lstStyle>
            <a:lvl1pPr>
              <a:defRPr sz="2800" b="1"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1405660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2 Inhalte_mehrfarb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4D84CDD7-CF53-9A48-882F-8E3D66FCC80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1440000"/>
            <a:ext cx="5220000" cy="4500000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 sz="2000" baseline="0">
                <a:solidFill>
                  <a:schemeClr val="tx1"/>
                </a:solidFill>
                <a:latin typeface="Roboto" pitchFamily="2" charset="0"/>
                <a:ea typeface="Roboto" pitchFamily="2" charset="0"/>
                <a:sym typeface="Wingdings" panose="05000000000000000000" pitchFamily="2" charset="2"/>
              </a:defRPr>
            </a:lvl1pPr>
            <a:lvl2pPr marL="685800" indent="-228600">
              <a:lnSpc>
                <a:spcPct val="150000"/>
              </a:lnSpc>
              <a:buClr>
                <a:schemeClr val="accent3"/>
              </a:buClr>
              <a:buFont typeface="Wingdings" panose="05000000000000000000" pitchFamily="2" charset="2"/>
              <a:buChar char="§"/>
              <a:defRPr sz="1800">
                <a:latin typeface="Roboto" pitchFamily="2" charset="0"/>
                <a:ea typeface="Roboto" pitchFamily="2" charset="0"/>
              </a:defRPr>
            </a:lvl2pPr>
            <a:lvl3pPr marL="1143000" indent="-228600">
              <a:lnSpc>
                <a:spcPct val="150000"/>
              </a:lnSpc>
              <a:buClr>
                <a:schemeClr val="accent4"/>
              </a:buClr>
              <a:buFont typeface="Wingdings" panose="05000000000000000000" pitchFamily="2" charset="2"/>
              <a:buChar char="§"/>
              <a:defRPr sz="1600">
                <a:latin typeface="Roboto" pitchFamily="2" charset="0"/>
                <a:ea typeface="Roboto" pitchFamily="2" charset="0"/>
              </a:defRPr>
            </a:lvl3pPr>
            <a:lvl4pPr marL="1371600" indent="0">
              <a:lnSpc>
                <a:spcPct val="150000"/>
              </a:lnSpc>
              <a:buClrTx/>
              <a:buFont typeface="Wingdings" panose="05000000000000000000" pitchFamily="2" charset="2"/>
              <a:buNone/>
              <a:defRPr sz="1400">
                <a:latin typeface="Roboto" pitchFamily="2" charset="0"/>
                <a:ea typeface="Roboto" pitchFamily="2" charset="0"/>
              </a:defRPr>
            </a:lvl4pPr>
            <a:lvl5pPr marL="2057400" indent="-228600">
              <a:lnSpc>
                <a:spcPct val="150000"/>
              </a:lnSpc>
              <a:buClrTx/>
              <a:buFont typeface="Wingdings" panose="05000000000000000000" pitchFamily="2" charset="2"/>
              <a:buChar char="§"/>
              <a:defRPr sz="1400">
                <a:latin typeface="Roboto" pitchFamily="2" charset="0"/>
                <a:ea typeface="Roboto" pitchFamily="2" charset="0"/>
              </a:defRPr>
            </a:lvl5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CA5897CC-E36D-FB43-A853-E1D0D0037E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360000"/>
            <a:ext cx="10620000" cy="867930"/>
          </a:xfrm>
          <a:prstGeom prst="rect">
            <a:avLst/>
          </a:prstGeom>
        </p:spPr>
        <p:txBody>
          <a:bodyPr wrap="square">
            <a:normAutofit/>
          </a:bodyPr>
          <a:lstStyle>
            <a:lvl1pPr>
              <a:defRPr sz="2800" b="1"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79C4CCFA-A4A9-4E40-A7B2-A27267201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 b="0" i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C02FF0A3-4780-9D48-89EF-8FC3721F9B4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4D84CDD7-CF53-9A48-882F-8E3D66FCC806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940000" y="1440000"/>
            <a:ext cx="5220000" cy="4500000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 sz="2000" baseline="0">
                <a:solidFill>
                  <a:schemeClr val="tx1"/>
                </a:solidFill>
                <a:latin typeface="Roboto" pitchFamily="2" charset="0"/>
                <a:ea typeface="Roboto" pitchFamily="2" charset="0"/>
                <a:sym typeface="Wingdings" panose="05000000000000000000" pitchFamily="2" charset="2"/>
              </a:defRPr>
            </a:lvl1pPr>
            <a:lvl2pPr marL="685800" indent="-228600">
              <a:lnSpc>
                <a:spcPct val="150000"/>
              </a:lnSpc>
              <a:buClr>
                <a:schemeClr val="accent3"/>
              </a:buClr>
              <a:buFont typeface="Wingdings" panose="05000000000000000000" pitchFamily="2" charset="2"/>
              <a:buChar char="§"/>
              <a:defRPr sz="1800">
                <a:latin typeface="Roboto" pitchFamily="2" charset="0"/>
                <a:ea typeface="Roboto" pitchFamily="2" charset="0"/>
              </a:defRPr>
            </a:lvl2pPr>
            <a:lvl3pPr marL="1143000" indent="-228600">
              <a:lnSpc>
                <a:spcPct val="150000"/>
              </a:lnSpc>
              <a:buClr>
                <a:schemeClr val="accent4"/>
              </a:buClr>
              <a:buFont typeface="Wingdings" panose="05000000000000000000" pitchFamily="2" charset="2"/>
              <a:buChar char="§"/>
              <a:defRPr sz="1600">
                <a:latin typeface="Roboto" pitchFamily="2" charset="0"/>
                <a:ea typeface="Roboto" pitchFamily="2" charset="0"/>
              </a:defRPr>
            </a:lvl3pPr>
            <a:lvl4pPr marL="1371600" indent="0">
              <a:lnSpc>
                <a:spcPct val="150000"/>
              </a:lnSpc>
              <a:buClrTx/>
              <a:buFont typeface="Wingdings" panose="05000000000000000000" pitchFamily="2" charset="2"/>
              <a:buNone/>
              <a:defRPr sz="1400">
                <a:latin typeface="Roboto" pitchFamily="2" charset="0"/>
                <a:ea typeface="Roboto" pitchFamily="2" charset="0"/>
              </a:defRPr>
            </a:lvl4pPr>
            <a:lvl5pPr marL="2057400" indent="-228600">
              <a:lnSpc>
                <a:spcPct val="150000"/>
              </a:lnSpc>
              <a:buClrTx/>
              <a:buFont typeface="Wingdings" panose="05000000000000000000" pitchFamily="2" charset="2"/>
              <a:buChar char="§"/>
              <a:defRPr sz="1400">
                <a:latin typeface="Roboto" pitchFamily="2" charset="0"/>
                <a:ea typeface="Roboto" pitchFamily="2" charset="0"/>
              </a:defRPr>
            </a:lvl5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11143985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2 Inhalte_schwar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liennummernplatzhalter 5">
            <a:extLst>
              <a:ext uri="{FF2B5EF4-FFF2-40B4-BE49-F238E27FC236}">
                <a16:creationId xmlns:a16="http://schemas.microsoft.com/office/drawing/2014/main" id="{79C4CCFA-A4A9-4E40-A7B2-A27267201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 b="0" i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C02FF0A3-4780-9D48-89EF-8FC3721F9B4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0" name="Titel 1">
            <a:extLst>
              <a:ext uri="{FF2B5EF4-FFF2-40B4-BE49-F238E27FC236}">
                <a16:creationId xmlns:a16="http://schemas.microsoft.com/office/drawing/2014/main" id="{CA5897CC-E36D-FB43-A853-E1D0D0037E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360000"/>
            <a:ext cx="10620000" cy="867930"/>
          </a:xfrm>
          <a:prstGeom prst="rect">
            <a:avLst/>
          </a:prstGeom>
        </p:spPr>
        <p:txBody>
          <a:bodyPr wrap="square">
            <a:normAutofit/>
          </a:bodyPr>
          <a:lstStyle>
            <a:lvl1pPr>
              <a:defRPr sz="2800" b="1"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21" name="Inhaltsplatzhalter 2">
            <a:extLst>
              <a:ext uri="{FF2B5EF4-FFF2-40B4-BE49-F238E27FC236}">
                <a16:creationId xmlns:a16="http://schemas.microsoft.com/office/drawing/2014/main" id="{4D84CDD7-CF53-9A48-882F-8E3D66FCC80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1440000"/>
            <a:ext cx="5220000" cy="4500000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50000"/>
              </a:lnSpc>
              <a:buClrTx/>
              <a:buFont typeface="Wingdings" panose="05000000000000000000" pitchFamily="2" charset="2"/>
              <a:buChar char="§"/>
              <a:defRPr sz="2000">
                <a:latin typeface="Roboto" pitchFamily="2" charset="0"/>
                <a:ea typeface="Roboto" pitchFamily="2" charset="0"/>
              </a:defRPr>
            </a:lvl1pPr>
            <a:lvl2pPr marL="685800" indent="-228600">
              <a:lnSpc>
                <a:spcPct val="150000"/>
              </a:lnSpc>
              <a:buClrTx/>
              <a:buFont typeface="Wingdings" panose="05000000000000000000" pitchFamily="2" charset="2"/>
              <a:buChar char="§"/>
              <a:defRPr sz="1800">
                <a:latin typeface="Roboto" pitchFamily="2" charset="0"/>
                <a:ea typeface="Roboto" pitchFamily="2" charset="0"/>
              </a:defRPr>
            </a:lvl2pPr>
            <a:lvl3pPr marL="1143000" indent="-228600">
              <a:lnSpc>
                <a:spcPct val="150000"/>
              </a:lnSpc>
              <a:buClrTx/>
              <a:buFont typeface="Wingdings" panose="05000000000000000000" pitchFamily="2" charset="2"/>
              <a:buChar char="§"/>
              <a:defRPr sz="1600">
                <a:latin typeface="Roboto" pitchFamily="2" charset="0"/>
                <a:ea typeface="Roboto" pitchFamily="2" charset="0"/>
              </a:defRPr>
            </a:lvl3pPr>
            <a:lvl4pPr marL="1600200" indent="-228600">
              <a:lnSpc>
                <a:spcPct val="150000"/>
              </a:lnSpc>
              <a:buClrTx/>
              <a:buFont typeface="Wingdings" panose="05000000000000000000" pitchFamily="2" charset="2"/>
              <a:buChar char="§"/>
              <a:defRPr sz="1400">
                <a:latin typeface="Roboto" pitchFamily="2" charset="0"/>
                <a:ea typeface="Roboto" pitchFamily="2" charset="0"/>
              </a:defRPr>
            </a:lvl4pPr>
            <a:lvl5pPr marL="2057400" indent="-228600">
              <a:lnSpc>
                <a:spcPct val="150000"/>
              </a:lnSpc>
              <a:buClrTx/>
              <a:buFont typeface="Wingdings" panose="05000000000000000000" pitchFamily="2" charset="2"/>
              <a:buChar char="§"/>
              <a:defRPr sz="1400">
                <a:latin typeface="Roboto" pitchFamily="2" charset="0"/>
                <a:ea typeface="Roboto" pitchFamily="2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22" name="Inhaltsplatzhalter 2">
            <a:extLst>
              <a:ext uri="{FF2B5EF4-FFF2-40B4-BE49-F238E27FC236}">
                <a16:creationId xmlns:a16="http://schemas.microsoft.com/office/drawing/2014/main" id="{4D84CDD7-CF53-9A48-882F-8E3D66FCC806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940000" y="1440000"/>
            <a:ext cx="5220000" cy="4500000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50000"/>
              </a:lnSpc>
              <a:buClrTx/>
              <a:buFont typeface="Wingdings" panose="05000000000000000000" pitchFamily="2" charset="2"/>
              <a:buChar char="§"/>
              <a:defRPr sz="2000">
                <a:latin typeface="Roboto" pitchFamily="2" charset="0"/>
                <a:ea typeface="Roboto" pitchFamily="2" charset="0"/>
              </a:defRPr>
            </a:lvl1pPr>
            <a:lvl2pPr marL="685800" indent="-228600">
              <a:lnSpc>
                <a:spcPct val="150000"/>
              </a:lnSpc>
              <a:buClrTx/>
              <a:buFont typeface="Wingdings" panose="05000000000000000000" pitchFamily="2" charset="2"/>
              <a:buChar char="§"/>
              <a:defRPr sz="1800">
                <a:latin typeface="Roboto" pitchFamily="2" charset="0"/>
                <a:ea typeface="Roboto" pitchFamily="2" charset="0"/>
              </a:defRPr>
            </a:lvl2pPr>
            <a:lvl3pPr marL="1143000" indent="-228600">
              <a:lnSpc>
                <a:spcPct val="150000"/>
              </a:lnSpc>
              <a:buClrTx/>
              <a:buFont typeface="Wingdings" panose="05000000000000000000" pitchFamily="2" charset="2"/>
              <a:buChar char="§"/>
              <a:defRPr sz="1600">
                <a:latin typeface="Roboto" pitchFamily="2" charset="0"/>
                <a:ea typeface="Roboto" pitchFamily="2" charset="0"/>
              </a:defRPr>
            </a:lvl3pPr>
            <a:lvl4pPr marL="1600200" indent="-228600">
              <a:lnSpc>
                <a:spcPct val="150000"/>
              </a:lnSpc>
              <a:buClrTx/>
              <a:buFont typeface="Wingdings" panose="05000000000000000000" pitchFamily="2" charset="2"/>
              <a:buChar char="§"/>
              <a:defRPr sz="1400">
                <a:latin typeface="Roboto" pitchFamily="2" charset="0"/>
                <a:ea typeface="Roboto" pitchFamily="2" charset="0"/>
              </a:defRPr>
            </a:lvl4pPr>
            <a:lvl5pPr marL="2057400" indent="-228600">
              <a:lnSpc>
                <a:spcPct val="150000"/>
              </a:lnSpc>
              <a:buClrTx/>
              <a:buFont typeface="Wingdings" panose="05000000000000000000" pitchFamily="2" charset="2"/>
              <a:buChar char="§"/>
              <a:defRPr sz="1400">
                <a:latin typeface="Roboto" pitchFamily="2" charset="0"/>
                <a:ea typeface="Roboto" pitchFamily="2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39183724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wischenfolie_bla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7216AE3D-33EE-CE41-803E-B73A021339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030540" y="0"/>
            <a:ext cx="2340780" cy="3244978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57829BC7-598C-4D40-82B7-3312DA8515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Zwischenfolie Blau</a:t>
            </a:r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E4FF0233-5D6B-FC42-9137-1AB68D0CB22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0000" y="4680000"/>
            <a:ext cx="6525825" cy="4247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>
            <a:lvl1pPr marL="0" indent="0">
              <a:buNone/>
              <a:defRPr sz="24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Andere Farben liegen ebenfalls als Layout vor.</a:t>
            </a:r>
          </a:p>
        </p:txBody>
      </p:sp>
      <p:sp>
        <p:nvSpPr>
          <p:cNvPr id="11" name="Textplatzhalter 2">
            <a:extLst>
              <a:ext uri="{FF2B5EF4-FFF2-40B4-BE49-F238E27FC236}">
                <a16:creationId xmlns:a16="http://schemas.microsoft.com/office/drawing/2014/main" id="{A5D1EDF2-89EE-1244-80E2-D9715EC38DA2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40000" y="5220000"/>
            <a:ext cx="2783454" cy="4247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>
            <a:lvl1pPr marL="0" indent="0">
              <a:buNone/>
              <a:defRPr sz="24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995073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wischenfolie_ro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7216AE3D-33EE-CE41-803E-B73A021339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030540" y="0"/>
            <a:ext cx="2340780" cy="3244978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57829BC7-598C-4D40-82B7-3312DA8515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Zwischenfolie Rot</a:t>
            </a:r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E4FF0233-5D6B-FC42-9137-1AB68D0CB22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0000" y="4680000"/>
            <a:ext cx="6469079" cy="4247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>
            <a:lvl1pPr marL="0" indent="0">
              <a:buNone/>
              <a:defRPr sz="24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Andere Farben liegen ebenfalls als Layout vor.</a:t>
            </a:r>
          </a:p>
        </p:txBody>
      </p:sp>
      <p:sp>
        <p:nvSpPr>
          <p:cNvPr id="11" name="Textplatzhalter 2">
            <a:extLst>
              <a:ext uri="{FF2B5EF4-FFF2-40B4-BE49-F238E27FC236}">
                <a16:creationId xmlns:a16="http://schemas.microsoft.com/office/drawing/2014/main" id="{A5D1EDF2-89EE-1244-80E2-D9715EC38DA2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40000" y="5220000"/>
            <a:ext cx="2783454" cy="4247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>
            <a:lvl1pPr marL="0" indent="0">
              <a:buNone/>
              <a:defRPr sz="24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860553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wischenfolie_gelb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7216AE3D-33EE-CE41-803E-B73A021339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030540" y="0"/>
            <a:ext cx="2340780" cy="3244978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57829BC7-598C-4D40-82B7-3312DA8515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Zwischenfolie Gelb</a:t>
            </a:r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E4FF0233-5D6B-FC42-9137-1AB68D0CB22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0000" y="4680000"/>
            <a:ext cx="6469079" cy="4247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>
            <a:lvl1pPr marL="0" indent="0">
              <a:buNone/>
              <a:defRPr sz="24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Andere Farben liegen ebenfalls als Layout vor.</a:t>
            </a:r>
          </a:p>
        </p:txBody>
      </p:sp>
      <p:sp>
        <p:nvSpPr>
          <p:cNvPr id="11" name="Textplatzhalter 2">
            <a:extLst>
              <a:ext uri="{FF2B5EF4-FFF2-40B4-BE49-F238E27FC236}">
                <a16:creationId xmlns:a16="http://schemas.microsoft.com/office/drawing/2014/main" id="{A5D1EDF2-89EE-1244-80E2-D9715EC38DA2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40000" y="5220000"/>
            <a:ext cx="2783454" cy="4247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>
            <a:lvl1pPr marL="0" indent="0">
              <a:buNone/>
              <a:defRPr sz="24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199295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wischenfolie_türkis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7216AE3D-33EE-CE41-803E-B73A021339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030540" y="0"/>
            <a:ext cx="2340780" cy="3244978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57829BC7-598C-4D40-82B7-3312DA8515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Zwischenfolie Türkis</a:t>
            </a:r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E4FF0233-5D6B-FC42-9137-1AB68D0CB22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0000" y="4680000"/>
            <a:ext cx="6469079" cy="4247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>
            <a:lvl1pPr marL="0" indent="0">
              <a:buNone/>
              <a:defRPr sz="24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Andere Farben liegen ebenfalls als Layout vor.</a:t>
            </a:r>
          </a:p>
        </p:txBody>
      </p:sp>
      <p:sp>
        <p:nvSpPr>
          <p:cNvPr id="11" name="Textplatzhalter 2">
            <a:extLst>
              <a:ext uri="{FF2B5EF4-FFF2-40B4-BE49-F238E27FC236}">
                <a16:creationId xmlns:a16="http://schemas.microsoft.com/office/drawing/2014/main" id="{A5D1EDF2-89EE-1244-80E2-D9715EC38DA2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40000" y="5220000"/>
            <a:ext cx="2783454" cy="4247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>
            <a:lvl1pPr marL="0" indent="0">
              <a:buNone/>
              <a:defRPr sz="24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101158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folie_Icon_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57829BC7-598C-4D40-82B7-3312DA8515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1709738"/>
            <a:ext cx="10620000" cy="2852737"/>
          </a:xfrm>
          <a:prstGeom prst="rect">
            <a:avLst/>
          </a:prstGeom>
        </p:spPr>
        <p:txBody>
          <a:bodyPr anchor="b"/>
          <a:lstStyle>
            <a:lvl1pPr>
              <a:defRPr sz="4400" b="1" baseline="0"/>
            </a:lvl1pPr>
          </a:lstStyle>
          <a:p>
            <a:r>
              <a:rPr lang="de-DE" dirty="0"/>
              <a:t>Zwischenfolie Icon Blau</a:t>
            </a:r>
          </a:p>
        </p:txBody>
      </p:sp>
      <p:sp>
        <p:nvSpPr>
          <p:cNvPr id="5" name="Textplatzhalter 2">
            <a:extLst>
              <a:ext uri="{FF2B5EF4-FFF2-40B4-BE49-F238E27FC236}">
                <a16:creationId xmlns:a16="http://schemas.microsoft.com/office/drawing/2014/main" id="{E4FF0233-5D6B-FC42-9137-1AB68D0CB22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0000" y="4589463"/>
            <a:ext cx="106200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Andere Farben liegen ebenfalls als Layout vor. Andere Icons können aus dem Icon-Set in der Master-Ansicht herauskopiert werden.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96768F98-F2D5-7941-A210-5E878B2A5B31}"/>
              </a:ext>
            </a:extLst>
          </p:cNvPr>
          <p:cNvSpPr/>
          <p:nvPr userDrawn="1"/>
        </p:nvSpPr>
        <p:spPr>
          <a:xfrm>
            <a:off x="540000" y="1709738"/>
            <a:ext cx="936480" cy="9364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79C4CCFA-A4A9-4E40-A7B2-A27267201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 b="0" i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C02FF0A3-4780-9D48-89EF-8FC3721F9B46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3B6479E0-D0C3-D345-B56D-92E2B59C3D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126" y="1877568"/>
            <a:ext cx="582596" cy="568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79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mit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BEB56BA4-770D-3D49-B945-4252261A588B}"/>
              </a:ext>
            </a:extLst>
          </p:cNvPr>
          <p:cNvSpPr/>
          <p:nvPr userDrawn="1"/>
        </p:nvSpPr>
        <p:spPr>
          <a:xfrm>
            <a:off x="6096000" y="4156365"/>
            <a:ext cx="6096000" cy="2701636"/>
          </a:xfrm>
          <a:prstGeom prst="rect">
            <a:avLst/>
          </a:prstGeom>
          <a:solidFill>
            <a:srgbClr val="08B1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8640EE5-BA6E-924D-B2DD-A581C5AB56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403734" y="4156363"/>
            <a:ext cx="1370006" cy="1607127"/>
          </a:xfrm>
          <a:prstGeom prst="rect">
            <a:avLst/>
          </a:prstGeom>
        </p:spPr>
      </p:pic>
      <p:sp>
        <p:nvSpPr>
          <p:cNvPr id="9" name="Textplatzhalter 3">
            <a:extLst>
              <a:ext uri="{FF2B5EF4-FFF2-40B4-BE49-F238E27FC236}">
                <a16:creationId xmlns:a16="http://schemas.microsoft.com/office/drawing/2014/main" id="{A0469F39-AC36-0248-BB3A-77BDD3706FF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99544" y="4528880"/>
            <a:ext cx="2071401" cy="4247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>
            <a:lvl1pPr marL="0" indent="0">
              <a:buFontTx/>
              <a:buNone/>
              <a:defRPr sz="2400" b="1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de-DE" dirty="0"/>
              <a:t>Titel einfügen</a:t>
            </a:r>
          </a:p>
        </p:txBody>
      </p:sp>
      <p:sp>
        <p:nvSpPr>
          <p:cNvPr id="10" name="Textplatzhalter 3">
            <a:extLst>
              <a:ext uri="{FF2B5EF4-FFF2-40B4-BE49-F238E27FC236}">
                <a16:creationId xmlns:a16="http://schemas.microsoft.com/office/drawing/2014/main" id="{522AD735-E476-D241-8545-D5629EF794D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99544" y="5007852"/>
            <a:ext cx="2917145" cy="4247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>
            <a:lvl1pPr marL="0" indent="0">
              <a:buFontTx/>
              <a:buNone/>
              <a:defRPr sz="2400" b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de-DE" dirty="0"/>
              <a:t>Name / Datum / Ort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A06B2296-C6BD-924B-9CFA-54D5CC7821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r:link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7164" y="387926"/>
            <a:ext cx="2170545" cy="895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4874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folie_Icon_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57829BC7-598C-4D40-82B7-3312DA8515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1709738"/>
            <a:ext cx="10620000" cy="2852737"/>
          </a:xfrm>
          <a:prstGeom prst="rect">
            <a:avLst/>
          </a:prstGeom>
        </p:spPr>
        <p:txBody>
          <a:bodyPr anchor="b"/>
          <a:lstStyle>
            <a:lvl1pPr>
              <a:defRPr sz="4400" b="1" baseline="0"/>
            </a:lvl1pPr>
          </a:lstStyle>
          <a:p>
            <a:r>
              <a:rPr lang="de-DE" dirty="0"/>
              <a:t>Zwischenfolie Icon Gelb</a:t>
            </a:r>
          </a:p>
        </p:txBody>
      </p:sp>
      <p:sp>
        <p:nvSpPr>
          <p:cNvPr id="5" name="Textplatzhalter 2">
            <a:extLst>
              <a:ext uri="{FF2B5EF4-FFF2-40B4-BE49-F238E27FC236}">
                <a16:creationId xmlns:a16="http://schemas.microsoft.com/office/drawing/2014/main" id="{E4FF0233-5D6B-FC42-9137-1AB68D0CB22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0000" y="4589463"/>
            <a:ext cx="106200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Andere Farben liegen ebenfalls als Layout vor. Andere Icons können aus dem Icon-Set in der Master-Ansicht herauskopiert werden.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96768F98-F2D5-7941-A210-5E878B2A5B31}"/>
              </a:ext>
            </a:extLst>
          </p:cNvPr>
          <p:cNvSpPr/>
          <p:nvPr userDrawn="1"/>
        </p:nvSpPr>
        <p:spPr>
          <a:xfrm>
            <a:off x="540000" y="1709738"/>
            <a:ext cx="936480" cy="936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79C4CCFA-A4A9-4E40-A7B2-A27267201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 b="0" i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C02FF0A3-4780-9D48-89EF-8FC3721F9B46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200C619B-0A87-944E-91EC-33C80F8AE2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024" y="1830389"/>
            <a:ext cx="776432" cy="695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6769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folie_Icon_gel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57829BC7-598C-4D40-82B7-3312DA8515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1709738"/>
            <a:ext cx="10620000" cy="2852737"/>
          </a:xfrm>
          <a:prstGeom prst="rect">
            <a:avLst/>
          </a:prstGeom>
        </p:spPr>
        <p:txBody>
          <a:bodyPr anchor="b"/>
          <a:lstStyle>
            <a:lvl1pPr>
              <a:defRPr sz="4400" b="1" baseline="0"/>
            </a:lvl1pPr>
          </a:lstStyle>
          <a:p>
            <a:r>
              <a:rPr lang="de-DE" dirty="0"/>
              <a:t>Zwischenfolie Icon Gelb</a:t>
            </a:r>
          </a:p>
        </p:txBody>
      </p:sp>
      <p:sp>
        <p:nvSpPr>
          <p:cNvPr id="5" name="Textplatzhalter 2">
            <a:extLst>
              <a:ext uri="{FF2B5EF4-FFF2-40B4-BE49-F238E27FC236}">
                <a16:creationId xmlns:a16="http://schemas.microsoft.com/office/drawing/2014/main" id="{E4FF0233-5D6B-FC42-9137-1AB68D0CB22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0000" y="4589463"/>
            <a:ext cx="106200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Andere Farben liegen ebenfalls als Layout vor. Andere Icons können aus dem Icon-Set in der Master-Ansicht herauskopiert werden.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96768F98-F2D5-7941-A210-5E878B2A5B31}"/>
              </a:ext>
            </a:extLst>
          </p:cNvPr>
          <p:cNvSpPr/>
          <p:nvPr userDrawn="1"/>
        </p:nvSpPr>
        <p:spPr>
          <a:xfrm>
            <a:off x="540000" y="1709738"/>
            <a:ext cx="936480" cy="936480"/>
          </a:xfrm>
          <a:prstGeom prst="rect">
            <a:avLst/>
          </a:prstGeom>
          <a:solidFill>
            <a:srgbClr val="E6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AB970CB-6262-E845-9A70-B4DFEC48AE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503" y="1911926"/>
            <a:ext cx="652890" cy="499269"/>
          </a:xfrm>
          <a:prstGeom prst="rect">
            <a:avLst/>
          </a:prstGeom>
        </p:spPr>
      </p:pic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79C4CCFA-A4A9-4E40-A7B2-A27267201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 b="0" i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C02FF0A3-4780-9D48-89EF-8FC3721F9B4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365243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folie_Icon_türk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57829BC7-598C-4D40-82B7-3312DA8515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1709738"/>
            <a:ext cx="10620000" cy="2852737"/>
          </a:xfrm>
          <a:prstGeom prst="rect">
            <a:avLst/>
          </a:prstGeom>
        </p:spPr>
        <p:txBody>
          <a:bodyPr anchor="b"/>
          <a:lstStyle>
            <a:lvl1pPr>
              <a:defRPr sz="4400" b="1" baseline="0">
                <a:latin typeface="+mj-lt"/>
              </a:defRPr>
            </a:lvl1pPr>
          </a:lstStyle>
          <a:p>
            <a:r>
              <a:rPr lang="de-DE" dirty="0"/>
              <a:t>Zwischenfolie Icon Türkis</a:t>
            </a:r>
          </a:p>
        </p:txBody>
      </p:sp>
      <p:sp>
        <p:nvSpPr>
          <p:cNvPr id="5" name="Textplatzhalter 2">
            <a:extLst>
              <a:ext uri="{FF2B5EF4-FFF2-40B4-BE49-F238E27FC236}">
                <a16:creationId xmlns:a16="http://schemas.microsoft.com/office/drawing/2014/main" id="{E4FF0233-5D6B-FC42-9137-1AB68D0CB22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0000" y="4589463"/>
            <a:ext cx="106200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Andere Farben liegen ebenfalls als Layout vor. Andere Icons können aus dem Icon-Set in der Master-Ansicht herauskopiert werden.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96768F98-F2D5-7941-A210-5E878B2A5B31}"/>
              </a:ext>
            </a:extLst>
          </p:cNvPr>
          <p:cNvSpPr/>
          <p:nvPr userDrawn="1"/>
        </p:nvSpPr>
        <p:spPr>
          <a:xfrm>
            <a:off x="540000" y="1709738"/>
            <a:ext cx="936480" cy="9364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79C4CCFA-A4A9-4E40-A7B2-A27267201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 b="0" i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C02FF0A3-4780-9D48-89EF-8FC3721F9B46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657CAE39-331A-A644-AF4E-0D763AF325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240" y="1943284"/>
            <a:ext cx="648000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7741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äl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96768F98-F2D5-7941-A210-5E878B2A5B31}"/>
              </a:ext>
            </a:extLst>
          </p:cNvPr>
          <p:cNvSpPr/>
          <p:nvPr userDrawn="1"/>
        </p:nvSpPr>
        <p:spPr>
          <a:xfrm>
            <a:off x="540000" y="1709738"/>
            <a:ext cx="936480" cy="9364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2FF0A3-4780-9D48-89EF-8FC3721F9B4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Textfeld 3"/>
          <p:cNvSpPr txBox="1"/>
          <p:nvPr userDrawn="1"/>
        </p:nvSpPr>
        <p:spPr>
          <a:xfrm>
            <a:off x="540000" y="3240000"/>
            <a:ext cx="6116098" cy="7745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Melden Sie sich zu unserem Newsletter an.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www.gebaeudeforum.de/service/newsletter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9C4CCFA-A4A9-4E40-A7B2-A272672017DF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200" b="0" i="0" kern="120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2FF0A3-4780-9D48-89EF-8FC3721F9B46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7D06A46-6183-2B4C-BEE9-A977CF1E58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5508" y="3375285"/>
            <a:ext cx="710181" cy="5040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AE8DFCC8-99A3-5848-908E-37D0FB562D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440" y="2003272"/>
            <a:ext cx="651600" cy="349409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8599" y="4630556"/>
            <a:ext cx="864000" cy="864000"/>
          </a:xfrm>
          <a:prstGeom prst="rect">
            <a:avLst/>
          </a:prstGeom>
        </p:spPr>
      </p:pic>
      <p:sp>
        <p:nvSpPr>
          <p:cNvPr id="10" name="Textfeld 9"/>
          <p:cNvSpPr txBox="1"/>
          <p:nvPr userDrawn="1"/>
        </p:nvSpPr>
        <p:spPr>
          <a:xfrm>
            <a:off x="1476480" y="1709976"/>
            <a:ext cx="8703495" cy="936000"/>
          </a:xfrm>
          <a:prstGeom prst="rect">
            <a:avLst/>
          </a:prstGeom>
          <a:noFill/>
        </p:spPr>
        <p:txBody>
          <a:bodyPr wrap="square" lIns="360000" tIns="0" rIns="0" bIns="0" rtlCol="0" anchor="ctr" anchorCtr="0">
            <a:noAutofit/>
          </a:bodyPr>
          <a:lstStyle/>
          <a:p>
            <a:r>
              <a:rPr kumimoji="0" lang="de-DE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j-cs"/>
              </a:rPr>
              <a:t>- aktuell - informativ - vernetzt -</a:t>
            </a:r>
            <a:endParaRPr lang="de-DE" sz="4400" dirty="0"/>
          </a:p>
        </p:txBody>
      </p:sp>
      <p:pic>
        <p:nvPicPr>
          <p:cNvPr id="11" name="Grafik 10">
            <a:hlinkClick r:id="rId5"/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2960" y="3087285"/>
            <a:ext cx="1080000" cy="1080000"/>
          </a:xfrm>
          <a:prstGeom prst="rect">
            <a:avLst/>
          </a:prstGeom>
        </p:spPr>
      </p:pic>
      <p:pic>
        <p:nvPicPr>
          <p:cNvPr id="12" name="Grafik 11">
            <a:hlinkClick r:id="rId7"/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2960" y="4522556"/>
            <a:ext cx="1080000" cy="1080000"/>
          </a:xfrm>
          <a:prstGeom prst="rect">
            <a:avLst/>
          </a:prstGeom>
        </p:spPr>
      </p:pic>
      <p:sp>
        <p:nvSpPr>
          <p:cNvPr id="13" name="Rechteck 12"/>
          <p:cNvSpPr/>
          <p:nvPr userDrawn="1"/>
        </p:nvSpPr>
        <p:spPr>
          <a:xfrm>
            <a:off x="540000" y="4680000"/>
            <a:ext cx="6206259" cy="774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+mn-cs"/>
              </a:rPr>
              <a:t>Folgen Sie uns auf LinkedIn.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de-DE" sz="16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+mn-cs"/>
              </a:rPr>
              <a:t>www.linkedin.com/showcase/gebäudeforum-klimaneutral</a:t>
            </a:r>
          </a:p>
        </p:txBody>
      </p:sp>
    </p:spTree>
    <p:extLst>
      <p:ext uri="{BB962C8B-B14F-4D97-AF65-F5344CB8AC3E}">
        <p14:creationId xmlns:p14="http://schemas.microsoft.com/office/powerpoint/2010/main" val="33522643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äle_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7216AE3D-33EE-CE41-803E-B73A021339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030540" y="0"/>
            <a:ext cx="2340780" cy="3244978"/>
          </a:xfrm>
          <a:prstGeom prst="rect">
            <a:avLst/>
          </a:prstGeom>
        </p:spPr>
      </p:pic>
      <p:sp>
        <p:nvSpPr>
          <p:cNvPr id="7" name="Textfeld 6"/>
          <p:cNvSpPr txBox="1"/>
          <p:nvPr userDrawn="1"/>
        </p:nvSpPr>
        <p:spPr>
          <a:xfrm>
            <a:off x="540000" y="3702011"/>
            <a:ext cx="6116098" cy="4247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Melden Sie sich zu unserem Newsletter an.</a:t>
            </a:r>
          </a:p>
        </p:txBody>
      </p:sp>
      <p:pic>
        <p:nvPicPr>
          <p:cNvPr id="16" name="Grafik 15">
            <a:hlinkClick r:id="rId4"/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2960" y="3549296"/>
            <a:ext cx="1080000" cy="1080000"/>
          </a:xfrm>
          <a:prstGeom prst="rect">
            <a:avLst/>
          </a:prstGeom>
        </p:spPr>
      </p:pic>
      <p:pic>
        <p:nvPicPr>
          <p:cNvPr id="17" name="Grafik 16">
            <a:hlinkClick r:id="rId6"/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2960" y="4984567"/>
            <a:ext cx="1080000" cy="1080000"/>
          </a:xfrm>
          <a:prstGeom prst="rect">
            <a:avLst/>
          </a:prstGeom>
        </p:spPr>
      </p:pic>
      <p:sp>
        <p:nvSpPr>
          <p:cNvPr id="18" name="Rechteck 17"/>
          <p:cNvSpPr/>
          <p:nvPr userDrawn="1"/>
        </p:nvSpPr>
        <p:spPr>
          <a:xfrm>
            <a:off x="540000" y="5142011"/>
            <a:ext cx="4059709" cy="4247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+mn-cs"/>
              </a:rPr>
              <a:t>Folgen Sie uns auf LinkedIn.</a:t>
            </a:r>
          </a:p>
        </p:txBody>
      </p:sp>
      <p:sp>
        <p:nvSpPr>
          <p:cNvPr id="3" name="Rechteck 2"/>
          <p:cNvSpPr/>
          <p:nvPr userDrawn="1"/>
        </p:nvSpPr>
        <p:spPr>
          <a:xfrm>
            <a:off x="540000" y="1332000"/>
            <a:ext cx="1278000" cy="47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>
                <a:solidFill>
                  <a:schemeClr val="tx1"/>
                </a:solidFill>
              </a:rPr>
              <a:t>aktuell</a:t>
            </a:r>
          </a:p>
        </p:txBody>
      </p:sp>
      <p:sp>
        <p:nvSpPr>
          <p:cNvPr id="23" name="Rechteck 22"/>
          <p:cNvSpPr/>
          <p:nvPr userDrawn="1"/>
        </p:nvSpPr>
        <p:spPr>
          <a:xfrm>
            <a:off x="540000" y="1944000"/>
            <a:ext cx="1918800" cy="47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de-DE" sz="2800" b="1" dirty="0">
                <a:solidFill>
                  <a:schemeClr val="tx1"/>
                </a:solidFill>
              </a:rPr>
              <a:t>informativ</a:t>
            </a:r>
          </a:p>
        </p:txBody>
      </p:sp>
      <p:sp>
        <p:nvSpPr>
          <p:cNvPr id="24" name="Rechteck 23"/>
          <p:cNvSpPr/>
          <p:nvPr userDrawn="1"/>
        </p:nvSpPr>
        <p:spPr>
          <a:xfrm>
            <a:off x="540000" y="2556000"/>
            <a:ext cx="1501200" cy="47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de-DE" sz="2800" b="1" dirty="0">
                <a:solidFill>
                  <a:schemeClr val="tx1"/>
                </a:solidFill>
              </a:rPr>
              <a:t>vernetzt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3E68DF19-7F7F-C443-B993-A40FA8FC35A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5507" y="3837296"/>
            <a:ext cx="720000" cy="510968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8255507" y="5163689"/>
            <a:ext cx="720000" cy="721756"/>
          </a:xfrm>
          <a:prstGeom prst="rect">
            <a:avLst/>
          </a:prstGeom>
        </p:spPr>
      </p:pic>
      <p:sp>
        <p:nvSpPr>
          <p:cNvPr id="19" name="Textfeld 18"/>
          <p:cNvSpPr txBox="1"/>
          <p:nvPr userDrawn="1"/>
        </p:nvSpPr>
        <p:spPr>
          <a:xfrm>
            <a:off x="540000" y="4157045"/>
            <a:ext cx="4218399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www.gebaeudeforum.de/service/newsletter</a:t>
            </a:r>
          </a:p>
        </p:txBody>
      </p:sp>
      <p:sp>
        <p:nvSpPr>
          <p:cNvPr id="20" name="Rechteck 19"/>
          <p:cNvSpPr/>
          <p:nvPr userDrawn="1"/>
        </p:nvSpPr>
        <p:spPr>
          <a:xfrm>
            <a:off x="540000" y="5566743"/>
            <a:ext cx="6206259" cy="313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de-DE" sz="16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+mn-cs"/>
              </a:rPr>
              <a:t>www.linkedin.com/</a:t>
            </a:r>
            <a:r>
              <a:rPr kumimoji="0" lang="de-DE" sz="1600" b="0" i="0" u="none" strike="noStrike" kern="1200" cap="none" spc="0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+mn-cs"/>
              </a:rPr>
              <a:t>showcase</a:t>
            </a:r>
            <a:r>
              <a:rPr kumimoji="0" lang="de-DE" sz="16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+mn-cs"/>
              </a:rPr>
              <a:t>/</a:t>
            </a:r>
            <a:r>
              <a:rPr kumimoji="0" lang="de-DE" sz="1600" b="0" i="0" u="none" strike="noStrike" kern="1200" cap="none" spc="0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+mn-cs"/>
              </a:rPr>
              <a:t>gebäudeforum</a:t>
            </a:r>
            <a:r>
              <a:rPr kumimoji="0" lang="de-DE" sz="16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" pitchFamily="2" charset="0"/>
                <a:ea typeface="Roboto" pitchFamily="2" charset="0"/>
                <a:cs typeface="+mn-cs"/>
              </a:rPr>
              <a:t>-klimaneutral</a:t>
            </a:r>
          </a:p>
        </p:txBody>
      </p:sp>
    </p:spTree>
    <p:extLst>
      <p:ext uri="{BB962C8B-B14F-4D97-AF65-F5344CB8AC3E}">
        <p14:creationId xmlns:p14="http://schemas.microsoft.com/office/powerpoint/2010/main" val="7174691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88FE750B-C4C0-C845-AA45-F9DCC37F9D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r:link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4636" y="375385"/>
            <a:ext cx="2194560" cy="885524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0796B40E-7308-7943-B505-2450769FE8A9}"/>
              </a:ext>
            </a:extLst>
          </p:cNvPr>
          <p:cNvSpPr txBox="1"/>
          <p:nvPr userDrawn="1"/>
        </p:nvSpPr>
        <p:spPr>
          <a:xfrm>
            <a:off x="540000" y="2506262"/>
            <a:ext cx="10620000" cy="76944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de-DE" sz="4400" b="1" dirty="0">
                <a:solidFill>
                  <a:sysClr val="windowText" lastClr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Vielen Dank!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5B6992D-E816-914F-B186-EE1C42B9037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5663" y="3976300"/>
            <a:ext cx="295910" cy="32233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89C788FF-1E91-7147-8EF4-163343FFD39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6016" y="3976300"/>
            <a:ext cx="236057" cy="324000"/>
          </a:xfrm>
          <a:prstGeom prst="rect">
            <a:avLst/>
          </a:prstGeom>
        </p:spPr>
      </p:pic>
      <p:sp>
        <p:nvSpPr>
          <p:cNvPr id="8" name="Textplatzhalter 2">
            <a:extLst>
              <a:ext uri="{FF2B5EF4-FFF2-40B4-BE49-F238E27FC236}">
                <a16:creationId xmlns:a16="http://schemas.microsoft.com/office/drawing/2014/main" id="{38603EA6-982E-BB4A-85B4-48B0A49C2C6D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941218" y="3976300"/>
            <a:ext cx="2520000" cy="360000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6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Text einsetzen</a:t>
            </a:r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B6DD518D-F5D9-434B-A5E3-65C289F9E49B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4558359" y="3976300"/>
            <a:ext cx="2520000" cy="360000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6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Text einsetzen</a:t>
            </a:r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1DBA2506-69CF-3846-88E6-A6F0A364110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122073" y="3976300"/>
            <a:ext cx="1884827" cy="360000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600" b="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Text einsetzen</a:t>
            </a:r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9CE61C52-675B-D64C-B826-FA60EBB05DC6}"/>
              </a:ext>
            </a:extLst>
          </p:cNvPr>
          <p:cNvGrpSpPr/>
          <p:nvPr userDrawn="1"/>
        </p:nvGrpSpPr>
        <p:grpSpPr>
          <a:xfrm>
            <a:off x="11353800" y="1456964"/>
            <a:ext cx="394183" cy="5410316"/>
            <a:chOff x="65709" y="963173"/>
            <a:chExt cx="432000" cy="5904107"/>
          </a:xfrm>
        </p:grpSpPr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D5DD34F5-F7DA-614E-A3F9-426BB03BBB1F}"/>
                </a:ext>
              </a:extLst>
            </p:cNvPr>
            <p:cNvSpPr/>
            <p:nvPr userDrawn="1"/>
          </p:nvSpPr>
          <p:spPr>
            <a:xfrm>
              <a:off x="65709" y="1709281"/>
              <a:ext cx="108000" cy="3960000"/>
            </a:xfrm>
            <a:prstGeom prst="rect">
              <a:avLst/>
            </a:prstGeom>
            <a:solidFill>
              <a:srgbClr val="0050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F5B92A22-05F2-2241-95CB-314CFA107B63}"/>
                </a:ext>
              </a:extLst>
            </p:cNvPr>
            <p:cNvSpPr/>
            <p:nvPr userDrawn="1"/>
          </p:nvSpPr>
          <p:spPr>
            <a:xfrm>
              <a:off x="173709" y="2979280"/>
              <a:ext cx="108000" cy="3888000"/>
            </a:xfrm>
            <a:prstGeom prst="rect">
              <a:avLst/>
            </a:prstGeom>
            <a:solidFill>
              <a:srgbClr val="EB6C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0F6ADAF9-51FD-5B46-8933-B5719B59EA43}"/>
                </a:ext>
              </a:extLst>
            </p:cNvPr>
            <p:cNvSpPr/>
            <p:nvPr userDrawn="1"/>
          </p:nvSpPr>
          <p:spPr>
            <a:xfrm>
              <a:off x="281709" y="2200049"/>
              <a:ext cx="108000" cy="3672000"/>
            </a:xfrm>
            <a:prstGeom prst="rect">
              <a:avLst/>
            </a:prstGeom>
            <a:solidFill>
              <a:srgbClr val="E6E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7A756244-17FB-E246-9EB6-5BCA31A190BD}"/>
                </a:ext>
              </a:extLst>
            </p:cNvPr>
            <p:cNvSpPr/>
            <p:nvPr userDrawn="1"/>
          </p:nvSpPr>
          <p:spPr>
            <a:xfrm>
              <a:off x="389709" y="963173"/>
              <a:ext cx="108000" cy="5544000"/>
            </a:xfrm>
            <a:prstGeom prst="rect">
              <a:avLst/>
            </a:prstGeom>
            <a:solidFill>
              <a:srgbClr val="08B1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16" name="Textfeld 15"/>
          <p:cNvSpPr txBox="1"/>
          <p:nvPr userDrawn="1"/>
        </p:nvSpPr>
        <p:spPr>
          <a:xfrm>
            <a:off x="540001" y="5721725"/>
            <a:ext cx="7524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>
                <a:latin typeface="Roboto" pitchFamily="2" charset="0"/>
                <a:ea typeface="Roboto" pitchFamily="2" charset="0"/>
              </a:rPr>
              <a:t>Das „Gebäudeforum klimaneutral“ wird im Auftrag des Bundesministeriums für Wirtschaft und Klimaschutz realisiert. Die Deutsche Energie-Agentur GmbH (dena) unterstützt die Bundesregierung in verschiedenen Vorhaben bei der Umsetzung der energie- und klimapolitischen Ziele.</a:t>
            </a:r>
          </a:p>
        </p:txBody>
      </p:sp>
      <p:pic>
        <p:nvPicPr>
          <p:cNvPr id="17" name="Grafik 16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23780" y="5637291"/>
            <a:ext cx="1531413" cy="900000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9425" y="5637291"/>
            <a:ext cx="1443564" cy="900000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2BF95257-8757-5842-809D-7B619FE60DE2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278" y="3976300"/>
            <a:ext cx="304941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7386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ndardfoli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 userDrawn="1"/>
        </p:nvSpPr>
        <p:spPr>
          <a:xfrm>
            <a:off x="540000" y="1218360"/>
            <a:ext cx="10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0" dirty="0">
                <a:latin typeface="Roboto" pitchFamily="2" charset="0"/>
                <a:ea typeface="Roboto" pitchFamily="2" charset="0"/>
              </a:rPr>
              <a:t>Zusätzlich zum diesem Folien-Master</a:t>
            </a:r>
            <a:r>
              <a:rPr lang="de-DE" sz="1800" b="0" baseline="0" dirty="0">
                <a:latin typeface="Roboto" pitchFamily="2" charset="0"/>
                <a:ea typeface="Roboto" pitchFamily="2" charset="0"/>
              </a:rPr>
              <a:t> gibt es einen Satz an fertig gelayouteten Standardfolien zum Gebäudeforum. Bei Interesse oder Fragen gerne an Malte Wrede (wrede@dena.de / -171) wenden.</a:t>
            </a:r>
            <a:endParaRPr lang="de-DE" sz="1800" b="0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7" name="Textfeld 6"/>
          <p:cNvSpPr txBox="1"/>
          <p:nvPr userDrawn="1"/>
        </p:nvSpPr>
        <p:spPr>
          <a:xfrm>
            <a:off x="540000" y="360000"/>
            <a:ext cx="10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Gelayoutete Standardfolien</a:t>
            </a:r>
            <a:endParaRPr lang="de-DE" sz="2800" b="1" dirty="0">
              <a:latin typeface="Roboto" pitchFamily="2" charset="0"/>
              <a:ea typeface="Roboto" pitchFamily="2" charset="0"/>
            </a:endParaRPr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7037" y="2109208"/>
            <a:ext cx="11477927" cy="408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3619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r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 userDrawn="1"/>
        </p:nvSpPr>
        <p:spPr>
          <a:xfrm>
            <a:off x="540000" y="1218360"/>
            <a:ext cx="10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Roboto" pitchFamily="2" charset="0"/>
                <a:ea typeface="Roboto" pitchFamily="2" charset="0"/>
              </a:rPr>
              <a:t>Die vier Primärfarben des Gebäudeforums können manuell über Eingabe der RGB-Werte erzeugt</a:t>
            </a:r>
            <a:r>
              <a:rPr lang="de-DE" baseline="0" dirty="0">
                <a:latin typeface="Roboto" pitchFamily="2" charset="0"/>
                <a:ea typeface="Roboto" pitchFamily="2" charset="0"/>
              </a:rPr>
              <a:t> oder in der Folienmaster-Ansicht über die Pipetten-Funktion direkt aus der Tabelle übernommen werden.</a:t>
            </a:r>
            <a:endParaRPr lang="de-DE" sz="1800" b="0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7" name="Textfeld 6"/>
          <p:cNvSpPr txBox="1"/>
          <p:nvPr userDrawn="1"/>
        </p:nvSpPr>
        <p:spPr>
          <a:xfrm>
            <a:off x="540000" y="360000"/>
            <a:ext cx="10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Farben</a:t>
            </a:r>
            <a:endParaRPr lang="de-DE" sz="2800" b="1" dirty="0">
              <a:latin typeface="Roboto" pitchFamily="2" charset="0"/>
              <a:ea typeface="Roboto" pitchFamily="2" charset="0"/>
            </a:endParaRPr>
          </a:p>
        </p:txBody>
      </p:sp>
      <p:graphicFrame>
        <p:nvGraphicFramePr>
          <p:cNvPr id="9" name="Tabelle 8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98429563"/>
              </p:ext>
            </p:extLst>
          </p:nvPr>
        </p:nvGraphicFramePr>
        <p:xfrm>
          <a:off x="2032000" y="2434166"/>
          <a:ext cx="8128000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3167066325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150066215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477363564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876938288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41787083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b="1" dirty="0">
                          <a:latin typeface="Roboto" pitchFamily="2" charset="0"/>
                          <a:ea typeface="Roboto" pitchFamily="2" charset="0"/>
                        </a:rPr>
                        <a:t>Farbe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>
                          <a:latin typeface="Roboto" pitchFamily="2" charset="0"/>
                          <a:ea typeface="Roboto" pitchFamily="2" charset="0"/>
                        </a:rPr>
                        <a:t>Bezeichnung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>
                          <a:latin typeface="Roboto" pitchFamily="2" charset="0"/>
                          <a:ea typeface="Roboto" pitchFamily="2" charset="0"/>
                        </a:rPr>
                        <a:t>Rot-Wert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>
                          <a:latin typeface="Roboto" pitchFamily="2" charset="0"/>
                          <a:ea typeface="Roboto" pitchFamily="2" charset="0"/>
                        </a:rPr>
                        <a:t>Grün-Wert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>
                          <a:latin typeface="Roboto" pitchFamily="2" charset="0"/>
                          <a:ea typeface="Roboto" pitchFamily="2" charset="0"/>
                        </a:rPr>
                        <a:t>Blau-Wert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26246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de-DE" dirty="0">
                        <a:latin typeface="Roboto" pitchFamily="2" charset="0"/>
                        <a:ea typeface="Roboto" pitchFamily="2" charset="0"/>
                      </a:endParaRPr>
                    </a:p>
                  </a:txBody>
                  <a:tcPr>
                    <a:solidFill>
                      <a:srgbClr val="0050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Roboto" pitchFamily="2" charset="0"/>
                          <a:ea typeface="Roboto" pitchFamily="2" charset="0"/>
                        </a:rPr>
                        <a:t>Dark Space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Roboto" pitchFamily="2" charset="0"/>
                          <a:ea typeface="Roboto" pitchFamily="2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Roboto" pitchFamily="2" charset="0"/>
                          <a:ea typeface="Roboto" pitchFamily="2" charset="0"/>
                        </a:rPr>
                        <a:t>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Roboto" pitchFamily="2" charset="0"/>
                          <a:ea typeface="Roboto" pitchFamily="2" charset="0"/>
                        </a:rPr>
                        <a:t>140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13212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de-DE" dirty="0">
                        <a:latin typeface="Roboto" pitchFamily="2" charset="0"/>
                        <a:ea typeface="Roboto" pitchFamily="2" charset="0"/>
                      </a:endParaRPr>
                    </a:p>
                  </a:txBody>
                  <a:tcPr>
                    <a:solidFill>
                      <a:srgbClr val="EB6C4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Roboto" pitchFamily="2" charset="0"/>
                          <a:ea typeface="Roboto" pitchFamily="2" charset="0"/>
                        </a:rPr>
                        <a:t>Light Chile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Roboto" pitchFamily="2" charset="0"/>
                          <a:ea typeface="Roboto" pitchFamily="2" charset="0"/>
                        </a:rPr>
                        <a:t>235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Roboto" pitchFamily="2" charset="0"/>
                          <a:ea typeface="Roboto" pitchFamily="2" charset="0"/>
                        </a:rPr>
                        <a:t>108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Roboto" pitchFamily="2" charset="0"/>
                          <a:ea typeface="Roboto" pitchFamily="2" charset="0"/>
                        </a:rPr>
                        <a:t>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26235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de-DE" dirty="0">
                        <a:latin typeface="Roboto" pitchFamily="2" charset="0"/>
                        <a:ea typeface="Roboto" pitchFamily="2" charset="0"/>
                      </a:endParaRPr>
                    </a:p>
                  </a:txBody>
                  <a:tcPr>
                    <a:solidFill>
                      <a:srgbClr val="E6E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Roboto" pitchFamily="2" charset="0"/>
                          <a:ea typeface="Roboto" pitchFamily="2" charset="0"/>
                        </a:rPr>
                        <a:t>Limone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Roboto" pitchFamily="2" charset="0"/>
                          <a:ea typeface="Roboto" pitchFamily="2" charset="0"/>
                        </a:rPr>
                        <a:t>230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Roboto" pitchFamily="2" charset="0"/>
                          <a:ea typeface="Roboto" pitchFamily="2" charset="0"/>
                        </a:rPr>
                        <a:t>224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Roboto" pitchFamily="2" charset="0"/>
                          <a:ea typeface="Roboto" pitchFamily="2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220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de-DE" dirty="0">
                        <a:latin typeface="Roboto" pitchFamily="2" charset="0"/>
                        <a:ea typeface="Roboto" pitchFamily="2" charset="0"/>
                      </a:endParaRPr>
                    </a:p>
                  </a:txBody>
                  <a:tcPr>
                    <a:solidFill>
                      <a:srgbClr val="08B1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Roboto" pitchFamily="2" charset="0"/>
                          <a:ea typeface="Roboto" pitchFamily="2" charset="0"/>
                        </a:rPr>
                        <a:t>Light Azur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Roboto" pitchFamily="2" charset="0"/>
                          <a:ea typeface="Roboto" pitchFamily="2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Roboto" pitchFamily="2" charset="0"/>
                          <a:ea typeface="Roboto" pitchFamily="2" charset="0"/>
                        </a:rPr>
                        <a:t>177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Roboto" pitchFamily="2" charset="0"/>
                          <a:ea typeface="Roboto" pitchFamily="2" charset="0"/>
                        </a:rPr>
                        <a:t>183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5894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32601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cons_schwar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 userDrawn="1"/>
        </p:nvSpPr>
        <p:spPr>
          <a:xfrm>
            <a:off x="540000" y="1218360"/>
            <a:ext cx="10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Roboto" pitchFamily="2" charset="0"/>
                <a:ea typeface="Roboto" pitchFamily="2" charset="0"/>
              </a:rPr>
              <a:t>Die Icons können nur</a:t>
            </a:r>
            <a:r>
              <a:rPr lang="de-DE" baseline="0" dirty="0">
                <a:latin typeface="Roboto" pitchFamily="2" charset="0"/>
                <a:ea typeface="Roboto" pitchFamily="2" charset="0"/>
              </a:rPr>
              <a:t> aus der Folienmaster-Ansicht herauskopiert werden!</a:t>
            </a:r>
            <a:endParaRPr lang="de-DE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7" name="Textfeld 6"/>
          <p:cNvSpPr txBox="1"/>
          <p:nvPr userDrawn="1"/>
        </p:nvSpPr>
        <p:spPr>
          <a:xfrm>
            <a:off x="540000" y="360000"/>
            <a:ext cx="10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Icons schwarz</a:t>
            </a:r>
            <a:endParaRPr lang="de-DE" sz="2800" b="1" dirty="0">
              <a:latin typeface="Roboto" pitchFamily="2" charset="0"/>
              <a:ea typeface="Roboto" pitchFamily="2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8E4B56C-6F55-EF49-9F74-446A993CC9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7250" y="2264642"/>
            <a:ext cx="749300" cy="7493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E0AAE429-9571-F74D-9FF8-DD261638426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92796" y="2239242"/>
            <a:ext cx="711200" cy="7747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17D06A46-6183-2B4C-BEE9-A977CF1E58B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740150" y="2315442"/>
            <a:ext cx="787400" cy="5588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81209A02-F91A-ED4A-9985-309F363FF0F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463309" y="2232892"/>
            <a:ext cx="444500" cy="7239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F904BBDA-E827-4945-B4C9-32F4736ABDF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38200" y="5019532"/>
            <a:ext cx="863600" cy="8636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3B2D628F-FE5E-9241-A776-7C310EAB8924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392804" y="3676073"/>
            <a:ext cx="901700" cy="7874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657CAE39-331A-A644-AF4E-0D763AF325EA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647795" y="2322947"/>
            <a:ext cx="914400" cy="7112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8C009375-819C-4145-9A6C-80BAA2D3A0C8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8138102" y="3646055"/>
            <a:ext cx="546100" cy="8509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B0E29B63-BA7A-544A-A86A-CE3B707D7B20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6610927" y="3625273"/>
            <a:ext cx="838200" cy="8382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CDE68BA1-9796-3849-A5C0-34B107D63AFD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05504" y="2182092"/>
            <a:ext cx="647700" cy="88900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1BB3BD4C-702D-FE43-9ECC-829BCAF22872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5286375" y="3569278"/>
            <a:ext cx="800100" cy="95250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2BF95257-8757-5842-809D-7B619FE60DE2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848655" y="3676073"/>
            <a:ext cx="812800" cy="863600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6DEA9838-6887-9044-A1D5-0DEC0150E9ED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741304" y="3574473"/>
            <a:ext cx="876300" cy="863600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DC847A7E-4248-834C-A715-184DA6D0658B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2221346" y="3625273"/>
            <a:ext cx="1054100" cy="762000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A4B8EB91-EF0F-8F45-ABA2-0C9CCFDA92F0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838200" y="3557733"/>
            <a:ext cx="787400" cy="812800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5495F2B6-7536-9140-96EF-D69BD5CFAF12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1346" y="4998603"/>
            <a:ext cx="980178" cy="877601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6DA8C246-19C4-9942-964D-61C2C0382824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8591" y="4984600"/>
            <a:ext cx="899542" cy="877602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C50EEE22-3E76-9E4B-95B9-59B9A8A37456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5286375" y="4949104"/>
            <a:ext cx="1003300" cy="927100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DA664660-82D1-904B-9F33-2CA545CDCC8E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6792639" y="5078414"/>
            <a:ext cx="876300" cy="469900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AD8FA83A-0F46-2E4D-9992-D71A0E100E96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8171903" y="4998603"/>
            <a:ext cx="647700" cy="812800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EC0CCE99-B4EC-634C-901C-F19C7B127F60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9405504" y="5082454"/>
            <a:ext cx="863600" cy="660400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D2158B5E-4735-C148-B704-F800CB142645}"/>
              </a:ext>
            </a:extLst>
          </p:cNvPr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10855005" y="5078414"/>
            <a:ext cx="800100" cy="800100"/>
          </a:xfrm>
          <a:prstGeom prst="rect">
            <a:avLst/>
          </a:prstGeom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6B2E3D46-B644-0C4F-A80C-01DB9DF0732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5400000">
            <a:off x="6862618" y="2232892"/>
            <a:ext cx="444500" cy="723900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36A3A2F3-2240-8C43-B405-6132C194F7C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6200000">
            <a:off x="8275781" y="2232892"/>
            <a:ext cx="44450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8888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cons_weiß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 userDrawn="1"/>
        </p:nvSpPr>
        <p:spPr>
          <a:xfrm>
            <a:off x="540000" y="1218360"/>
            <a:ext cx="10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Roboto" pitchFamily="2" charset="0"/>
                <a:ea typeface="Roboto" pitchFamily="2" charset="0"/>
              </a:rPr>
              <a:t>Die Icons können nur</a:t>
            </a:r>
            <a:r>
              <a:rPr lang="de-DE" baseline="0" dirty="0">
                <a:latin typeface="Roboto" pitchFamily="2" charset="0"/>
                <a:ea typeface="Roboto" pitchFamily="2" charset="0"/>
              </a:rPr>
              <a:t> aus der Folienmaster-Ansicht herauskopiert werden!</a:t>
            </a:r>
            <a:endParaRPr lang="de-DE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7" name="Textfeld 6"/>
          <p:cNvSpPr txBox="1"/>
          <p:nvPr userDrawn="1"/>
        </p:nvSpPr>
        <p:spPr>
          <a:xfrm>
            <a:off x="540000" y="360000"/>
            <a:ext cx="10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Icons weiß</a:t>
            </a:r>
          </a:p>
        </p:txBody>
      </p:sp>
      <p:pic>
        <p:nvPicPr>
          <p:cNvPr id="32" name="Grafik 31">
            <a:extLst>
              <a:ext uri="{FF2B5EF4-FFF2-40B4-BE49-F238E27FC236}">
                <a16:creationId xmlns:a16="http://schemas.microsoft.com/office/drawing/2014/main" id="{9D0E115C-16AA-D343-BF0A-634EAF964A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8369" y="1915759"/>
            <a:ext cx="676787" cy="737214"/>
          </a:xfrm>
          <a:prstGeom prst="rect">
            <a:avLst/>
          </a:prstGeom>
        </p:spPr>
      </p:pic>
      <p:pic>
        <p:nvPicPr>
          <p:cNvPr id="33" name="Grafik 32">
            <a:extLst>
              <a:ext uri="{FF2B5EF4-FFF2-40B4-BE49-F238E27FC236}">
                <a16:creationId xmlns:a16="http://schemas.microsoft.com/office/drawing/2014/main" id="{3E68DF19-7F7F-C443-B993-A40FA8FC35A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3642" y="2018485"/>
            <a:ext cx="749300" cy="531761"/>
          </a:xfrm>
          <a:prstGeom prst="rect">
            <a:avLst/>
          </a:prstGeom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3DD86AC6-54D6-3049-8965-1A64E7FBE6D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31521" y="1929073"/>
            <a:ext cx="444500" cy="723900"/>
          </a:xfrm>
          <a:prstGeom prst="rect">
            <a:avLst/>
          </a:prstGeom>
        </p:spPr>
      </p:pic>
      <p:pic>
        <p:nvPicPr>
          <p:cNvPr id="35" name="Grafik 34">
            <a:extLst>
              <a:ext uri="{FF2B5EF4-FFF2-40B4-BE49-F238E27FC236}">
                <a16:creationId xmlns:a16="http://schemas.microsoft.com/office/drawing/2014/main" id="{7E6BF7CC-5826-1242-9FAB-1D37407DA42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2272" y="4327969"/>
            <a:ext cx="749300" cy="749300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74212B69-D130-FC48-91DA-C82CE26CC54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8371" y="4282945"/>
            <a:ext cx="919266" cy="823063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720A2589-2588-5B4A-9E5A-3D33E8445FC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7393" y="3005255"/>
            <a:ext cx="796783" cy="695782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15CD7445-4F8A-AD4C-8D30-571A6EF0BCE6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5067" y="1951340"/>
            <a:ext cx="787400" cy="612422"/>
          </a:xfrm>
          <a:prstGeom prst="rect">
            <a:avLst/>
          </a:prstGeom>
        </p:spPr>
      </p:pic>
      <p:pic>
        <p:nvPicPr>
          <p:cNvPr id="39" name="Grafik 38">
            <a:extLst>
              <a:ext uri="{FF2B5EF4-FFF2-40B4-BE49-F238E27FC236}">
                <a16:creationId xmlns:a16="http://schemas.microsoft.com/office/drawing/2014/main" id="{08625615-5A15-E446-8503-999B432BEAE8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8035851" y="2957659"/>
            <a:ext cx="532710" cy="830036"/>
          </a:xfrm>
          <a:prstGeom prst="rect">
            <a:avLst/>
          </a:prstGeom>
        </p:spPr>
      </p:pic>
      <p:pic>
        <p:nvPicPr>
          <p:cNvPr id="40" name="Grafik 39">
            <a:extLst>
              <a:ext uri="{FF2B5EF4-FFF2-40B4-BE49-F238E27FC236}">
                <a16:creationId xmlns:a16="http://schemas.microsoft.com/office/drawing/2014/main" id="{64789490-47B3-A84A-B316-BF7465A76352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3065" y="2994025"/>
            <a:ext cx="757304" cy="757304"/>
          </a:xfrm>
          <a:prstGeom prst="rect">
            <a:avLst/>
          </a:prstGeom>
        </p:spPr>
      </p:pic>
      <p:pic>
        <p:nvPicPr>
          <p:cNvPr id="41" name="Grafik 40">
            <a:extLst>
              <a:ext uri="{FF2B5EF4-FFF2-40B4-BE49-F238E27FC236}">
                <a16:creationId xmlns:a16="http://schemas.microsoft.com/office/drawing/2014/main" id="{6C812AD8-8F9C-6C44-809F-F6C4BAB57864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4705" y="4374984"/>
            <a:ext cx="749300" cy="731024"/>
          </a:xfrm>
          <a:prstGeom prst="rect">
            <a:avLst/>
          </a:prstGeom>
        </p:spPr>
      </p:pic>
      <p:pic>
        <p:nvPicPr>
          <p:cNvPr id="42" name="Grafik 41">
            <a:extLst>
              <a:ext uri="{FF2B5EF4-FFF2-40B4-BE49-F238E27FC236}">
                <a16:creationId xmlns:a16="http://schemas.microsoft.com/office/drawing/2014/main" id="{916FB31E-7D2B-2F42-B00E-431C46159BA8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4978" y="1850674"/>
            <a:ext cx="545051" cy="748109"/>
          </a:xfrm>
          <a:prstGeom prst="rect">
            <a:avLst/>
          </a:prstGeom>
        </p:spPr>
      </p:pic>
      <p:pic>
        <p:nvPicPr>
          <p:cNvPr id="43" name="Grafik 42">
            <a:extLst>
              <a:ext uri="{FF2B5EF4-FFF2-40B4-BE49-F238E27FC236}">
                <a16:creationId xmlns:a16="http://schemas.microsoft.com/office/drawing/2014/main" id="{348F03FB-269E-6641-87C5-2F008DF434F5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330583" y="1909715"/>
            <a:ext cx="749300" cy="749300"/>
          </a:xfrm>
          <a:prstGeom prst="rect">
            <a:avLst/>
          </a:prstGeom>
        </p:spPr>
      </p:pic>
      <p:pic>
        <p:nvPicPr>
          <p:cNvPr id="44" name="Grafik 43">
            <a:extLst>
              <a:ext uri="{FF2B5EF4-FFF2-40B4-BE49-F238E27FC236}">
                <a16:creationId xmlns:a16="http://schemas.microsoft.com/office/drawing/2014/main" id="{9FF19690-7587-B84F-B3F2-B117E6018211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6286500" y="2044389"/>
            <a:ext cx="723900" cy="444500"/>
          </a:xfrm>
          <a:prstGeom prst="rect">
            <a:avLst/>
          </a:prstGeom>
        </p:spPr>
      </p:pic>
      <p:pic>
        <p:nvPicPr>
          <p:cNvPr id="45" name="Grafik 44">
            <a:extLst>
              <a:ext uri="{FF2B5EF4-FFF2-40B4-BE49-F238E27FC236}">
                <a16:creationId xmlns:a16="http://schemas.microsoft.com/office/drawing/2014/main" id="{02DB8AA3-7DD1-C547-A113-59696056921A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6575" y="2994025"/>
            <a:ext cx="697230" cy="830036"/>
          </a:xfrm>
          <a:prstGeom prst="rect">
            <a:avLst/>
          </a:prstGeom>
        </p:spPr>
      </p:pic>
      <p:pic>
        <p:nvPicPr>
          <p:cNvPr id="46" name="Grafik 45">
            <a:extLst>
              <a:ext uri="{FF2B5EF4-FFF2-40B4-BE49-F238E27FC236}">
                <a16:creationId xmlns:a16="http://schemas.microsoft.com/office/drawing/2014/main" id="{ED963F69-5A20-6D44-BB72-9AE3B81F597C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2066" y="4304334"/>
            <a:ext cx="890713" cy="823064"/>
          </a:xfrm>
          <a:prstGeom prst="rect">
            <a:avLst/>
          </a:prstGeom>
        </p:spPr>
      </p:pic>
      <p:pic>
        <p:nvPicPr>
          <p:cNvPr id="47" name="Grafik 46">
            <a:extLst>
              <a:ext uri="{FF2B5EF4-FFF2-40B4-BE49-F238E27FC236}">
                <a16:creationId xmlns:a16="http://schemas.microsoft.com/office/drawing/2014/main" id="{2902D105-5F07-5443-8ADD-0E19C6EE2133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0607" y="2994025"/>
            <a:ext cx="697230" cy="740807"/>
          </a:xfrm>
          <a:prstGeom prst="rect">
            <a:avLst/>
          </a:prstGeom>
        </p:spPr>
      </p:pic>
      <p:pic>
        <p:nvPicPr>
          <p:cNvPr id="48" name="Grafik 47">
            <a:extLst>
              <a:ext uri="{FF2B5EF4-FFF2-40B4-BE49-F238E27FC236}">
                <a16:creationId xmlns:a16="http://schemas.microsoft.com/office/drawing/2014/main" id="{FADA8FC0-777F-AA42-AC9A-F413C4DC0CAC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7634" y="3053077"/>
            <a:ext cx="749300" cy="738441"/>
          </a:xfrm>
          <a:prstGeom prst="rect">
            <a:avLst/>
          </a:prstGeom>
        </p:spPr>
      </p:pic>
      <p:pic>
        <p:nvPicPr>
          <p:cNvPr id="49" name="Grafik 48">
            <a:extLst>
              <a:ext uri="{FF2B5EF4-FFF2-40B4-BE49-F238E27FC236}">
                <a16:creationId xmlns:a16="http://schemas.microsoft.com/office/drawing/2014/main" id="{EC895ABF-CDEF-144E-B3BE-2EBCC443C546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2367" y="3113293"/>
            <a:ext cx="811781" cy="586830"/>
          </a:xfrm>
          <a:prstGeom prst="rect">
            <a:avLst/>
          </a:prstGeom>
        </p:spPr>
      </p:pic>
      <p:pic>
        <p:nvPicPr>
          <p:cNvPr id="50" name="Grafik 49">
            <a:extLst>
              <a:ext uri="{FF2B5EF4-FFF2-40B4-BE49-F238E27FC236}">
                <a16:creationId xmlns:a16="http://schemas.microsoft.com/office/drawing/2014/main" id="{F4EF14B7-999D-BE48-85E5-44211A65B2CB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4983" y="3063629"/>
            <a:ext cx="664715" cy="686157"/>
          </a:xfrm>
          <a:prstGeom prst="rect">
            <a:avLst/>
          </a:prstGeom>
        </p:spPr>
      </p:pic>
      <p:pic>
        <p:nvPicPr>
          <p:cNvPr id="51" name="Grafik 50">
            <a:extLst>
              <a:ext uri="{FF2B5EF4-FFF2-40B4-BE49-F238E27FC236}">
                <a16:creationId xmlns:a16="http://schemas.microsoft.com/office/drawing/2014/main" id="{AE8DFCC8-99A3-5848-908E-37D0FB562DAB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6888455" y="4408361"/>
            <a:ext cx="876300" cy="469900"/>
          </a:xfrm>
          <a:prstGeom prst="rect">
            <a:avLst/>
          </a:prstGeom>
        </p:spPr>
      </p:pic>
      <p:pic>
        <p:nvPicPr>
          <p:cNvPr id="52" name="Grafik 51">
            <a:extLst>
              <a:ext uri="{FF2B5EF4-FFF2-40B4-BE49-F238E27FC236}">
                <a16:creationId xmlns:a16="http://schemas.microsoft.com/office/drawing/2014/main" id="{552228E9-9CDB-3942-B4EC-536A09BF861C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7616040" y="2069084"/>
            <a:ext cx="723900" cy="444500"/>
          </a:xfrm>
          <a:prstGeom prst="rect">
            <a:avLst/>
          </a:prstGeom>
        </p:spPr>
      </p:pic>
      <p:pic>
        <p:nvPicPr>
          <p:cNvPr id="53" name="Grafik 52">
            <a:extLst>
              <a:ext uri="{FF2B5EF4-FFF2-40B4-BE49-F238E27FC236}">
                <a16:creationId xmlns:a16="http://schemas.microsoft.com/office/drawing/2014/main" id="{F707B4E7-2982-FA45-AFA0-913D0A2A27E9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3180" y="4362186"/>
            <a:ext cx="695782" cy="695782"/>
          </a:xfrm>
          <a:prstGeom prst="rect">
            <a:avLst/>
          </a:prstGeom>
        </p:spPr>
      </p:pic>
      <p:pic>
        <p:nvPicPr>
          <p:cNvPr id="54" name="Grafik 53">
            <a:extLst>
              <a:ext uri="{FF2B5EF4-FFF2-40B4-BE49-F238E27FC236}">
                <a16:creationId xmlns:a16="http://schemas.microsoft.com/office/drawing/2014/main" id="{7DA8DD12-B393-0448-8BB4-1FFAA6D39C9E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6100" y="4355428"/>
            <a:ext cx="796783" cy="609305"/>
          </a:xfrm>
          <a:prstGeom prst="rect">
            <a:avLst/>
          </a:prstGeom>
        </p:spPr>
      </p:pic>
      <p:pic>
        <p:nvPicPr>
          <p:cNvPr id="55" name="Grafik 54">
            <a:extLst>
              <a:ext uri="{FF2B5EF4-FFF2-40B4-BE49-F238E27FC236}">
                <a16:creationId xmlns:a16="http://schemas.microsoft.com/office/drawing/2014/main" id="{78C22780-5315-FD42-A530-873EEE6454D5}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9940" y="4309581"/>
            <a:ext cx="584934" cy="734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997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ohne Bild/Grafik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932AEC54-4C25-C84C-A727-950007593E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l">
              <a:defRPr sz="4400" b="1" i="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8" name="Untertitel 2">
            <a:extLst>
              <a:ext uri="{FF2B5EF4-FFF2-40B4-BE49-F238E27FC236}">
                <a16:creationId xmlns:a16="http://schemas.microsoft.com/office/drawing/2014/main" id="{E2056FB7-6B99-294C-A445-D3C7B0A00B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DACA0109-A290-C641-9068-320740BF1AD5}"/>
              </a:ext>
            </a:extLst>
          </p:cNvPr>
          <p:cNvGrpSpPr/>
          <p:nvPr userDrawn="1"/>
        </p:nvGrpSpPr>
        <p:grpSpPr>
          <a:xfrm>
            <a:off x="11353800" y="1456964"/>
            <a:ext cx="394183" cy="5410316"/>
            <a:chOff x="65709" y="963173"/>
            <a:chExt cx="432000" cy="5904107"/>
          </a:xfrm>
        </p:grpSpPr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48E216D2-E2E9-3E47-8AC7-46C30D2F916C}"/>
                </a:ext>
              </a:extLst>
            </p:cNvPr>
            <p:cNvSpPr/>
            <p:nvPr userDrawn="1"/>
          </p:nvSpPr>
          <p:spPr>
            <a:xfrm>
              <a:off x="65709" y="1709281"/>
              <a:ext cx="108000" cy="3960000"/>
            </a:xfrm>
            <a:prstGeom prst="rect">
              <a:avLst/>
            </a:prstGeom>
            <a:solidFill>
              <a:srgbClr val="0050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C5A21C95-C191-C246-998A-87FEBA016157}"/>
                </a:ext>
              </a:extLst>
            </p:cNvPr>
            <p:cNvSpPr/>
            <p:nvPr userDrawn="1"/>
          </p:nvSpPr>
          <p:spPr>
            <a:xfrm>
              <a:off x="173709" y="2979280"/>
              <a:ext cx="108000" cy="3888000"/>
            </a:xfrm>
            <a:prstGeom prst="rect">
              <a:avLst/>
            </a:prstGeom>
            <a:solidFill>
              <a:srgbClr val="EB6C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C5FEFE30-9866-3249-A1A0-0CDF9CF22E62}"/>
                </a:ext>
              </a:extLst>
            </p:cNvPr>
            <p:cNvSpPr/>
            <p:nvPr userDrawn="1"/>
          </p:nvSpPr>
          <p:spPr>
            <a:xfrm>
              <a:off x="281709" y="2200049"/>
              <a:ext cx="108000" cy="3672000"/>
            </a:xfrm>
            <a:prstGeom prst="rect">
              <a:avLst/>
            </a:prstGeom>
            <a:solidFill>
              <a:srgbClr val="E6E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CB8ED86A-9B21-2646-9EBC-3643C1497455}"/>
                </a:ext>
              </a:extLst>
            </p:cNvPr>
            <p:cNvSpPr/>
            <p:nvPr userDrawn="1"/>
          </p:nvSpPr>
          <p:spPr>
            <a:xfrm>
              <a:off x="389709" y="963173"/>
              <a:ext cx="108000" cy="5544000"/>
            </a:xfrm>
            <a:prstGeom prst="rect">
              <a:avLst/>
            </a:prstGeom>
            <a:solidFill>
              <a:srgbClr val="08B1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pic>
        <p:nvPicPr>
          <p:cNvPr id="15" name="Grafik 14">
            <a:extLst>
              <a:ext uri="{FF2B5EF4-FFF2-40B4-BE49-F238E27FC236}">
                <a16:creationId xmlns:a16="http://schemas.microsoft.com/office/drawing/2014/main" id="{88FE750B-C4C0-C845-AA45-F9DCC37F9D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r:link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7500" y="6189663"/>
            <a:ext cx="1180164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929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ohne Bild/Grafik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932AEC54-4C25-C84C-A727-950007593E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l">
              <a:defRPr sz="4400" b="1" i="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9" name="Untertitel 2">
            <a:extLst>
              <a:ext uri="{FF2B5EF4-FFF2-40B4-BE49-F238E27FC236}">
                <a16:creationId xmlns:a16="http://schemas.microsoft.com/office/drawing/2014/main" id="{E2056FB7-6B99-294C-A445-D3C7B0A00B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37CA1391-ADF4-0C45-801E-9995A8DC0A76}"/>
              </a:ext>
            </a:extLst>
          </p:cNvPr>
          <p:cNvSpPr/>
          <p:nvPr userDrawn="1"/>
        </p:nvSpPr>
        <p:spPr>
          <a:xfrm>
            <a:off x="1524000" y="651164"/>
            <a:ext cx="290945" cy="290945"/>
          </a:xfrm>
          <a:prstGeom prst="rect">
            <a:avLst/>
          </a:prstGeom>
          <a:solidFill>
            <a:srgbClr val="0050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6D67D833-65B7-0B41-87D9-86DC59246119}"/>
              </a:ext>
            </a:extLst>
          </p:cNvPr>
          <p:cNvSpPr/>
          <p:nvPr userDrawn="1"/>
        </p:nvSpPr>
        <p:spPr>
          <a:xfrm>
            <a:off x="1981200" y="651164"/>
            <a:ext cx="290945" cy="290945"/>
          </a:xfrm>
          <a:prstGeom prst="rect">
            <a:avLst/>
          </a:prstGeom>
          <a:solidFill>
            <a:srgbClr val="EB6C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585A950F-12D8-5047-806A-618A183774E7}"/>
              </a:ext>
            </a:extLst>
          </p:cNvPr>
          <p:cNvSpPr/>
          <p:nvPr userDrawn="1"/>
        </p:nvSpPr>
        <p:spPr>
          <a:xfrm>
            <a:off x="2438400" y="651164"/>
            <a:ext cx="290945" cy="290945"/>
          </a:xfrm>
          <a:prstGeom prst="rect">
            <a:avLst/>
          </a:prstGeom>
          <a:solidFill>
            <a:srgbClr val="E6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7F4F1AEA-7A36-0249-B1EF-87F163DF2D5F}"/>
              </a:ext>
            </a:extLst>
          </p:cNvPr>
          <p:cNvSpPr/>
          <p:nvPr userDrawn="1"/>
        </p:nvSpPr>
        <p:spPr>
          <a:xfrm>
            <a:off x="2895601" y="651164"/>
            <a:ext cx="290945" cy="290945"/>
          </a:xfrm>
          <a:prstGeom prst="rect">
            <a:avLst/>
          </a:prstGeom>
          <a:solidFill>
            <a:srgbClr val="08B1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88FE750B-C4C0-C845-AA45-F9DCC37F9D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r:link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7500" y="6189663"/>
            <a:ext cx="1180164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658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/Glied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A33EEEAF-1E5F-E841-A45F-0346EF9ACAD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2052000"/>
            <a:ext cx="837670" cy="4746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 b="1" i="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de-DE" dirty="0"/>
              <a:t>1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6F1D4973-C470-404F-BFF2-EDF8F008912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20000" y="2052000"/>
            <a:ext cx="837670" cy="4746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 b="1" i="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de-DE" dirty="0"/>
              <a:t>2</a:t>
            </a:r>
          </a:p>
        </p:txBody>
      </p:sp>
      <p:sp>
        <p:nvSpPr>
          <p:cNvPr id="12" name="Textplatzhalter 5">
            <a:extLst>
              <a:ext uri="{FF2B5EF4-FFF2-40B4-BE49-F238E27FC236}">
                <a16:creationId xmlns:a16="http://schemas.microsoft.com/office/drawing/2014/main" id="{5E7E408E-8051-8E45-9BF9-279DADFFADF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00000" y="2052000"/>
            <a:ext cx="837670" cy="4746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 b="1" i="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de-DE" dirty="0"/>
              <a:t>3</a:t>
            </a:r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95499A3E-4100-624B-92A8-126FC8F3EF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80000" y="2052000"/>
            <a:ext cx="837670" cy="4746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 b="1" i="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de-DE" dirty="0"/>
              <a:t>4</a:t>
            </a:r>
          </a:p>
        </p:txBody>
      </p:sp>
      <p:sp>
        <p:nvSpPr>
          <p:cNvPr id="14" name="Textplatzhalter 5">
            <a:extLst>
              <a:ext uri="{FF2B5EF4-FFF2-40B4-BE49-F238E27FC236}">
                <a16:creationId xmlns:a16="http://schemas.microsoft.com/office/drawing/2014/main" id="{0BB7C35F-1BBD-A947-B723-0B9227276E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0000" y="3600000"/>
            <a:ext cx="837670" cy="4746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 b="1" i="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de-DE" dirty="0"/>
              <a:t>5</a:t>
            </a:r>
          </a:p>
        </p:txBody>
      </p:sp>
      <p:sp>
        <p:nvSpPr>
          <p:cNvPr id="15" name="Textplatzhalter 5">
            <a:extLst>
              <a:ext uri="{FF2B5EF4-FFF2-40B4-BE49-F238E27FC236}">
                <a16:creationId xmlns:a16="http://schemas.microsoft.com/office/drawing/2014/main" id="{700938A8-8600-D746-A901-3EB503E447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20000" y="3600000"/>
            <a:ext cx="837670" cy="4746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 b="1" i="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de-DE" dirty="0"/>
              <a:t>6</a:t>
            </a:r>
          </a:p>
        </p:txBody>
      </p:sp>
      <p:sp>
        <p:nvSpPr>
          <p:cNvPr id="16" name="Textplatzhalter 5">
            <a:extLst>
              <a:ext uri="{FF2B5EF4-FFF2-40B4-BE49-F238E27FC236}">
                <a16:creationId xmlns:a16="http://schemas.microsoft.com/office/drawing/2014/main" id="{6986E770-0997-984E-BCE8-BE2AA545204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00000" y="3600000"/>
            <a:ext cx="837670" cy="4746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 b="1" i="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de-DE" dirty="0"/>
              <a:t>7</a:t>
            </a:r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69AD17E1-9B4D-BB4C-8E72-59B346FC73B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80000" y="3600000"/>
            <a:ext cx="837670" cy="4746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 b="1" i="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de-DE" dirty="0"/>
              <a:t>8</a:t>
            </a:r>
          </a:p>
        </p:txBody>
      </p:sp>
      <p:sp>
        <p:nvSpPr>
          <p:cNvPr id="18" name="Textplatzhalter 5">
            <a:extLst>
              <a:ext uri="{FF2B5EF4-FFF2-40B4-BE49-F238E27FC236}">
                <a16:creationId xmlns:a16="http://schemas.microsoft.com/office/drawing/2014/main" id="{F8837D44-F484-BA4E-8562-4CAFD906C97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0000" y="2700000"/>
            <a:ext cx="1862667" cy="5833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 b="0" i="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endParaRPr lang="de-DE" dirty="0"/>
          </a:p>
        </p:txBody>
      </p:sp>
      <p:sp>
        <p:nvSpPr>
          <p:cNvPr id="19" name="Textplatzhalter 5">
            <a:extLst>
              <a:ext uri="{FF2B5EF4-FFF2-40B4-BE49-F238E27FC236}">
                <a16:creationId xmlns:a16="http://schemas.microsoft.com/office/drawing/2014/main" id="{BA419E32-077B-8949-A3A7-655E8878A42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120000" y="2700000"/>
            <a:ext cx="1862667" cy="5833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 b="0" i="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endParaRPr lang="de-DE" dirty="0"/>
          </a:p>
        </p:txBody>
      </p:sp>
      <p:sp>
        <p:nvSpPr>
          <p:cNvPr id="20" name="Textplatzhalter 5">
            <a:extLst>
              <a:ext uri="{FF2B5EF4-FFF2-40B4-BE49-F238E27FC236}">
                <a16:creationId xmlns:a16="http://schemas.microsoft.com/office/drawing/2014/main" id="{84CB0A7C-A31F-5141-9614-8E37B4E3B43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700000" y="2700000"/>
            <a:ext cx="1862667" cy="5833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 b="0" i="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endParaRPr lang="de-DE" dirty="0"/>
          </a:p>
        </p:txBody>
      </p:sp>
      <p:sp>
        <p:nvSpPr>
          <p:cNvPr id="21" name="Textplatzhalter 5">
            <a:extLst>
              <a:ext uri="{FF2B5EF4-FFF2-40B4-BE49-F238E27FC236}">
                <a16:creationId xmlns:a16="http://schemas.microsoft.com/office/drawing/2014/main" id="{2F86ACFD-78C4-9B4C-A35C-FB1F2910AC2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80000" y="2700000"/>
            <a:ext cx="1862667" cy="5833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 b="0" i="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endParaRPr lang="de-DE" dirty="0"/>
          </a:p>
        </p:txBody>
      </p:sp>
      <p:sp>
        <p:nvSpPr>
          <p:cNvPr id="22" name="Textplatzhalter 5">
            <a:extLst>
              <a:ext uri="{FF2B5EF4-FFF2-40B4-BE49-F238E27FC236}">
                <a16:creationId xmlns:a16="http://schemas.microsoft.com/office/drawing/2014/main" id="{E58FFEE6-9E4A-3742-9220-7735642A35C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40000" y="4248000"/>
            <a:ext cx="1862667" cy="5833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 b="0" i="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endParaRPr lang="de-DE" dirty="0"/>
          </a:p>
        </p:txBody>
      </p:sp>
      <p:sp>
        <p:nvSpPr>
          <p:cNvPr id="23" name="Textplatzhalter 5">
            <a:extLst>
              <a:ext uri="{FF2B5EF4-FFF2-40B4-BE49-F238E27FC236}">
                <a16:creationId xmlns:a16="http://schemas.microsoft.com/office/drawing/2014/main" id="{4FB4E65D-D775-2B40-A62F-C921E191D33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120000" y="4248000"/>
            <a:ext cx="1862667" cy="5833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 b="0" i="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endParaRPr lang="de-DE" dirty="0"/>
          </a:p>
        </p:txBody>
      </p:sp>
      <p:sp>
        <p:nvSpPr>
          <p:cNvPr id="24" name="Textplatzhalter 5">
            <a:extLst>
              <a:ext uri="{FF2B5EF4-FFF2-40B4-BE49-F238E27FC236}">
                <a16:creationId xmlns:a16="http://schemas.microsoft.com/office/drawing/2014/main" id="{202EC8A4-E94D-5E47-BEBB-C07EE26568C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700000" y="4248000"/>
            <a:ext cx="1862667" cy="5833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 b="0" i="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endParaRPr lang="de-DE" dirty="0"/>
          </a:p>
        </p:txBody>
      </p:sp>
      <p:sp>
        <p:nvSpPr>
          <p:cNvPr id="25" name="Textplatzhalter 5">
            <a:extLst>
              <a:ext uri="{FF2B5EF4-FFF2-40B4-BE49-F238E27FC236}">
                <a16:creationId xmlns:a16="http://schemas.microsoft.com/office/drawing/2014/main" id="{4666BA0E-523A-2F46-BF3B-62CCD8784E0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280000" y="4248000"/>
            <a:ext cx="1862667" cy="5833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 b="0" i="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endParaRPr lang="de-DE" dirty="0"/>
          </a:p>
        </p:txBody>
      </p:sp>
      <p:sp>
        <p:nvSpPr>
          <p:cNvPr id="32" name="Titel 1">
            <a:extLst>
              <a:ext uri="{FF2B5EF4-FFF2-40B4-BE49-F238E27FC236}">
                <a16:creationId xmlns:a16="http://schemas.microsoft.com/office/drawing/2014/main" id="{CA5897CC-E36D-FB43-A853-E1D0D0037E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360000"/>
            <a:ext cx="10620000" cy="867930"/>
          </a:xfrm>
          <a:prstGeom prst="rect">
            <a:avLst/>
          </a:prstGeom>
        </p:spPr>
        <p:txBody>
          <a:bodyPr wrap="square">
            <a:normAutofit/>
          </a:bodyPr>
          <a:lstStyle>
            <a:lvl1pPr>
              <a:defRPr sz="2800" b="1"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5" name="Foliennummernplatzhalter 34"/>
          <p:cNvSpPr>
            <a:spLocks noGrp="1"/>
          </p:cNvSpPr>
          <p:nvPr>
            <p:ph type="sldNum" sz="quarter" idx="26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2FF0A3-4780-9D48-89EF-8FC3721F9B4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05042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s ist das GeFo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liennummernplatzhalter 5">
            <a:extLst>
              <a:ext uri="{FF2B5EF4-FFF2-40B4-BE49-F238E27FC236}">
                <a16:creationId xmlns:a16="http://schemas.microsoft.com/office/drawing/2014/main" id="{79C4CCFA-A4A9-4E40-A7B2-A27267201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 b="0" i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C02FF0A3-4780-9D48-89EF-8FC3721F9B46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DFFB315D-A0FC-4B4F-98B6-9972230F7B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7738" y="801264"/>
            <a:ext cx="648124" cy="648124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DDDF1EA2-B8E7-8346-BE99-192DDA0B9C3B}"/>
              </a:ext>
            </a:extLst>
          </p:cNvPr>
          <p:cNvSpPr txBox="1">
            <a:spLocks/>
          </p:cNvSpPr>
          <p:nvPr userDrawn="1"/>
        </p:nvSpPr>
        <p:spPr>
          <a:xfrm>
            <a:off x="1690354" y="762637"/>
            <a:ext cx="8761746" cy="69432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j-cs"/>
              </a:rPr>
              <a:t>Was ist das Gebäudeforum klimaneutral und wofür steht es?</a:t>
            </a: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66CCB9AA-778D-E642-963F-28D549F9A869}"/>
              </a:ext>
            </a:extLst>
          </p:cNvPr>
          <p:cNvSpPr txBox="1">
            <a:spLocks/>
          </p:cNvSpPr>
          <p:nvPr userDrawn="1"/>
        </p:nvSpPr>
        <p:spPr>
          <a:xfrm>
            <a:off x="1690355" y="1702679"/>
            <a:ext cx="6920246" cy="69432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j-cs"/>
              </a:rPr>
              <a:t>Das Gebäudeforum klimaneutral bietet Zugang zum Thema Klimaschutz in Gebäuden in drei Bereichen: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j-cs"/>
            </a:endParaRPr>
          </a:p>
        </p:txBody>
      </p:sp>
      <p:sp>
        <p:nvSpPr>
          <p:cNvPr id="15" name="Oval 16">
            <a:extLst>
              <a:ext uri="{FF2B5EF4-FFF2-40B4-BE49-F238E27FC236}">
                <a16:creationId xmlns:a16="http://schemas.microsoft.com/office/drawing/2014/main" id="{86691B5B-02CB-9441-933D-41A00B8D3C42}"/>
              </a:ext>
            </a:extLst>
          </p:cNvPr>
          <p:cNvSpPr/>
          <p:nvPr userDrawn="1"/>
        </p:nvSpPr>
        <p:spPr>
          <a:xfrm>
            <a:off x="3897236" y="2873829"/>
            <a:ext cx="2309600" cy="2309600"/>
          </a:xfrm>
          <a:prstGeom prst="ellipse">
            <a:avLst/>
          </a:prstGeom>
          <a:solidFill>
            <a:srgbClr val="00508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4AAC8389-68F3-A443-84AE-0BF73D383F46}"/>
              </a:ext>
            </a:extLst>
          </p:cNvPr>
          <p:cNvSpPr txBox="1"/>
          <p:nvPr userDrawn="1"/>
        </p:nvSpPr>
        <p:spPr>
          <a:xfrm>
            <a:off x="1754188" y="2953247"/>
            <a:ext cx="3093680" cy="369332"/>
          </a:xfrm>
          <a:prstGeom prst="rect">
            <a:avLst/>
          </a:prstGeom>
          <a:solidFill>
            <a:srgbClr val="00508B"/>
          </a:solidFill>
        </p:spPr>
        <p:txBody>
          <a:bodyPr wrap="square" rtlCol="0" anchor="ctr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itchFamily="2" charset="0"/>
                <a:ea typeface="Roboto" pitchFamily="2" charset="0"/>
              </a:rPr>
              <a:t>Zentrale Plattform</a:t>
            </a:r>
          </a:p>
        </p:txBody>
      </p:sp>
      <p:sp>
        <p:nvSpPr>
          <p:cNvPr id="17" name="Titel 1">
            <a:extLst>
              <a:ext uri="{FF2B5EF4-FFF2-40B4-BE49-F238E27FC236}">
                <a16:creationId xmlns:a16="http://schemas.microsoft.com/office/drawing/2014/main" id="{41C93818-54D1-3A44-B56D-1730E757C030}"/>
              </a:ext>
            </a:extLst>
          </p:cNvPr>
          <p:cNvSpPr txBox="1">
            <a:spLocks/>
          </p:cNvSpPr>
          <p:nvPr userDrawn="1"/>
        </p:nvSpPr>
        <p:spPr>
          <a:xfrm>
            <a:off x="1754189" y="3322579"/>
            <a:ext cx="1598552" cy="413663"/>
          </a:xfrm>
          <a:prstGeom prst="rect">
            <a:avLst/>
          </a:prstGeom>
        </p:spPr>
        <p:txBody>
          <a:bodyPr lIns="0" tIns="72000" rIns="0" bIns="0"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Roboto Black" pitchFamily="2" charset="0"/>
                <a:ea typeface="Roboto Black" pitchFamily="2" charset="0"/>
                <a:cs typeface="+mj-cs"/>
              </a:defRPr>
            </a:lvl1pPr>
          </a:lstStyle>
          <a:p>
            <a:r>
              <a:rPr lang="de-DE" sz="1200" b="0" dirty="0">
                <a:solidFill>
                  <a:srgbClr val="000000"/>
                </a:solidFill>
                <a:latin typeface="Roboto" pitchFamily="2" charset="0"/>
                <a:ea typeface="Roboto" pitchFamily="2" charset="0"/>
              </a:rPr>
              <a:t>Mit der Plattform werden Wissen und Aktivitäten sinnvoll aufbereitet, gebündelt und über passgenaue Serviceangebote für Expertinnen und Experten bereitgestellt.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976FAF95-B4DB-5A40-BD62-24D3CD9E5F01}"/>
              </a:ext>
            </a:extLst>
          </p:cNvPr>
          <p:cNvSpPr txBox="1"/>
          <p:nvPr userDrawn="1"/>
        </p:nvSpPr>
        <p:spPr>
          <a:xfrm>
            <a:off x="5767467" y="3366910"/>
            <a:ext cx="3050672" cy="369332"/>
          </a:xfrm>
          <a:prstGeom prst="rect">
            <a:avLst/>
          </a:prstGeom>
          <a:solidFill>
            <a:srgbClr val="00508B"/>
          </a:solidFill>
        </p:spPr>
        <p:txBody>
          <a:bodyPr wrap="square" rtlCol="0" anchor="ctr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itchFamily="2" charset="0"/>
                <a:ea typeface="Roboto" pitchFamily="2" charset="0"/>
              </a:rPr>
              <a:t>       Exzellentes Netzwerk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3BE43777-7B1C-8E46-AFE4-0B963D7994AE}"/>
              </a:ext>
            </a:extLst>
          </p:cNvPr>
          <p:cNvSpPr txBox="1"/>
          <p:nvPr userDrawn="1"/>
        </p:nvSpPr>
        <p:spPr>
          <a:xfrm>
            <a:off x="3742611" y="5054966"/>
            <a:ext cx="2554245" cy="369332"/>
          </a:xfrm>
          <a:prstGeom prst="rect">
            <a:avLst/>
          </a:prstGeom>
          <a:solidFill>
            <a:srgbClr val="00508B"/>
          </a:solidFill>
        </p:spPr>
        <p:txBody>
          <a:bodyPr wrap="none" rtlCol="0" anchor="ctr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itchFamily="2" charset="0"/>
                <a:ea typeface="Roboto" pitchFamily="2" charset="0"/>
              </a:rPr>
              <a:t>Innovative Werkstätten</a:t>
            </a:r>
          </a:p>
        </p:txBody>
      </p:sp>
      <p:sp>
        <p:nvSpPr>
          <p:cNvPr id="20" name="Titel 1">
            <a:extLst>
              <a:ext uri="{FF2B5EF4-FFF2-40B4-BE49-F238E27FC236}">
                <a16:creationId xmlns:a16="http://schemas.microsoft.com/office/drawing/2014/main" id="{21E69292-B974-5646-B917-7AE23201EE09}"/>
              </a:ext>
            </a:extLst>
          </p:cNvPr>
          <p:cNvSpPr txBox="1">
            <a:spLocks/>
          </p:cNvSpPr>
          <p:nvPr userDrawn="1"/>
        </p:nvSpPr>
        <p:spPr>
          <a:xfrm>
            <a:off x="6738201" y="3734523"/>
            <a:ext cx="2079937" cy="413663"/>
          </a:xfrm>
          <a:prstGeom prst="rect">
            <a:avLst/>
          </a:prstGeom>
        </p:spPr>
        <p:txBody>
          <a:bodyPr lIns="0" tIns="72000" rIns="0" bIns="0"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Roboto Black" pitchFamily="2" charset="0"/>
                <a:ea typeface="Roboto Black" pitchFamily="2" charset="0"/>
                <a:cs typeface="+mj-cs"/>
              </a:defRPr>
            </a:lvl1pPr>
          </a:lstStyle>
          <a:p>
            <a:r>
              <a:rPr lang="de-DE" sz="1200" b="0" dirty="0">
                <a:solidFill>
                  <a:srgbClr val="000000"/>
                </a:solidFill>
                <a:latin typeface="Roboto" pitchFamily="2" charset="0"/>
                <a:ea typeface="Roboto" pitchFamily="2" charset="0"/>
              </a:rPr>
              <a:t>Im Netzwerk werden Impulse und Fragen der Marktakteure aufgenommen, die in den Werkstätten bearbeitet werden. Das neue Wissen wird über das Netzwerk multipliziert.</a:t>
            </a:r>
          </a:p>
        </p:txBody>
      </p:sp>
      <p:sp>
        <p:nvSpPr>
          <p:cNvPr id="21" name="Titel 1">
            <a:extLst>
              <a:ext uri="{FF2B5EF4-FFF2-40B4-BE49-F238E27FC236}">
                <a16:creationId xmlns:a16="http://schemas.microsoft.com/office/drawing/2014/main" id="{30CFB369-0D03-BC44-9740-1201AA753430}"/>
              </a:ext>
            </a:extLst>
          </p:cNvPr>
          <p:cNvSpPr txBox="1">
            <a:spLocks/>
          </p:cNvSpPr>
          <p:nvPr userDrawn="1"/>
        </p:nvSpPr>
        <p:spPr>
          <a:xfrm>
            <a:off x="3742611" y="5431167"/>
            <a:ext cx="2554245" cy="804307"/>
          </a:xfrm>
          <a:prstGeom prst="rect">
            <a:avLst/>
          </a:prstGeom>
        </p:spPr>
        <p:txBody>
          <a:bodyPr lIns="0" tIns="72000" rIns="0" bIns="0"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Roboto Black" pitchFamily="2" charset="0"/>
                <a:ea typeface="Roboto Black" pitchFamily="2" charset="0"/>
                <a:cs typeface="+mj-cs"/>
              </a:defRPr>
            </a:lvl1pPr>
          </a:lstStyle>
          <a:p>
            <a:r>
              <a:rPr lang="de-DE" sz="1200" b="0" dirty="0">
                <a:solidFill>
                  <a:srgbClr val="000000"/>
                </a:solidFill>
                <a:latin typeface="Roboto" pitchFamily="2" charset="0"/>
                <a:ea typeface="Roboto" pitchFamily="2" charset="0"/>
              </a:rPr>
              <a:t>In den Werkstätten wird Wissen aufgebaut sowie innovative Themen und Instrumente vertieft, getestet und weiterentwickelt.</a:t>
            </a: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AFF503A3-A073-814B-9ED2-0735AABF1D3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1118591">
            <a:off x="4129452" y="3047999"/>
            <a:ext cx="1914349" cy="1843007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A68F9F03-CF5A-284D-80C7-D47619AE577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6850" y="3594466"/>
            <a:ext cx="664899" cy="849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375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_mehrfarb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4D84CDD7-CF53-9A48-882F-8E3D66FCC80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1440000"/>
            <a:ext cx="10620000" cy="4500000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 sz="2000" baseline="0">
                <a:solidFill>
                  <a:schemeClr val="tx1"/>
                </a:solidFill>
                <a:latin typeface="Roboto" pitchFamily="2" charset="0"/>
                <a:ea typeface="Roboto" pitchFamily="2" charset="0"/>
                <a:sym typeface="Wingdings" panose="05000000000000000000" pitchFamily="2" charset="2"/>
              </a:defRPr>
            </a:lvl1pPr>
            <a:lvl2pPr marL="685800" indent="-228600">
              <a:lnSpc>
                <a:spcPct val="150000"/>
              </a:lnSpc>
              <a:buClr>
                <a:schemeClr val="accent3"/>
              </a:buClr>
              <a:buFont typeface="Wingdings" panose="05000000000000000000" pitchFamily="2" charset="2"/>
              <a:buChar char="§"/>
              <a:defRPr sz="1800">
                <a:latin typeface="Roboto" pitchFamily="2" charset="0"/>
                <a:ea typeface="Roboto" pitchFamily="2" charset="0"/>
              </a:defRPr>
            </a:lvl2pPr>
            <a:lvl3pPr marL="1143000" indent="-228600">
              <a:lnSpc>
                <a:spcPct val="150000"/>
              </a:lnSpc>
              <a:buClr>
                <a:schemeClr val="accent4"/>
              </a:buClr>
              <a:buFont typeface="Wingdings" panose="05000000000000000000" pitchFamily="2" charset="2"/>
              <a:buChar char="§"/>
              <a:defRPr sz="1600">
                <a:latin typeface="Roboto" pitchFamily="2" charset="0"/>
                <a:ea typeface="Roboto" pitchFamily="2" charset="0"/>
              </a:defRPr>
            </a:lvl3pPr>
            <a:lvl4pPr marL="1371600" indent="0">
              <a:lnSpc>
                <a:spcPct val="150000"/>
              </a:lnSpc>
              <a:buClrTx/>
              <a:buFont typeface="Wingdings" panose="05000000000000000000" pitchFamily="2" charset="2"/>
              <a:buNone/>
              <a:defRPr sz="1400">
                <a:latin typeface="Roboto" pitchFamily="2" charset="0"/>
                <a:ea typeface="Roboto" pitchFamily="2" charset="0"/>
              </a:defRPr>
            </a:lvl4pPr>
            <a:lvl5pPr marL="2057400" indent="-228600">
              <a:lnSpc>
                <a:spcPct val="150000"/>
              </a:lnSpc>
              <a:buClrTx/>
              <a:buFont typeface="Wingdings" panose="05000000000000000000" pitchFamily="2" charset="2"/>
              <a:buChar char="§"/>
              <a:defRPr sz="1400">
                <a:latin typeface="Roboto" pitchFamily="2" charset="0"/>
                <a:ea typeface="Roboto" pitchFamily="2" charset="0"/>
              </a:defRPr>
            </a:lvl5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CA5897CC-E36D-FB43-A853-E1D0D0037E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360000"/>
            <a:ext cx="10620000" cy="867930"/>
          </a:xfrm>
          <a:prstGeom prst="rect">
            <a:avLst/>
          </a:prstGeom>
        </p:spPr>
        <p:txBody>
          <a:bodyPr wrap="square">
            <a:normAutofit/>
          </a:bodyPr>
          <a:lstStyle>
            <a:lvl1pPr>
              <a:defRPr sz="2800" b="1"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79C4CCFA-A4A9-4E40-A7B2-A27267201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 b="0" i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C02FF0A3-4780-9D48-89EF-8FC3721F9B4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30041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_schwar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4D84CDD7-CF53-9A48-882F-8E3D66FCC80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1440000"/>
            <a:ext cx="10620000" cy="4500000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50000"/>
              </a:lnSpc>
              <a:buClrTx/>
              <a:buFont typeface="Wingdings" panose="05000000000000000000" pitchFamily="2" charset="2"/>
              <a:buChar char="§"/>
              <a:defRPr sz="2000" baseline="0">
                <a:latin typeface="Roboto" pitchFamily="2" charset="0"/>
                <a:ea typeface="Roboto" pitchFamily="2" charset="0"/>
                <a:sym typeface="Wingdings" panose="05000000000000000000" pitchFamily="2" charset="2"/>
              </a:defRPr>
            </a:lvl1pPr>
            <a:lvl2pPr marL="685800" indent="-228600">
              <a:lnSpc>
                <a:spcPct val="150000"/>
              </a:lnSpc>
              <a:buClrTx/>
              <a:buFont typeface="Wingdings" panose="05000000000000000000" pitchFamily="2" charset="2"/>
              <a:buChar char="§"/>
              <a:defRPr sz="1800">
                <a:latin typeface="Roboto" pitchFamily="2" charset="0"/>
                <a:ea typeface="Roboto" pitchFamily="2" charset="0"/>
              </a:defRPr>
            </a:lvl2pPr>
            <a:lvl3pPr marL="1143000" indent="-228600">
              <a:lnSpc>
                <a:spcPct val="150000"/>
              </a:lnSpc>
              <a:buClrTx/>
              <a:buFont typeface="Wingdings" panose="05000000000000000000" pitchFamily="2" charset="2"/>
              <a:buChar char="§"/>
              <a:defRPr sz="1600">
                <a:latin typeface="Roboto" pitchFamily="2" charset="0"/>
                <a:ea typeface="Roboto" pitchFamily="2" charset="0"/>
              </a:defRPr>
            </a:lvl3pPr>
            <a:lvl4pPr marL="1600200" indent="-228600">
              <a:lnSpc>
                <a:spcPct val="150000"/>
              </a:lnSpc>
              <a:buClrTx/>
              <a:buFont typeface="Wingdings" panose="05000000000000000000" pitchFamily="2" charset="2"/>
              <a:buChar char="§"/>
              <a:defRPr sz="1400">
                <a:latin typeface="Roboto" pitchFamily="2" charset="0"/>
                <a:ea typeface="Roboto" pitchFamily="2" charset="0"/>
              </a:defRPr>
            </a:lvl4pPr>
            <a:lvl5pPr marL="2057400" indent="-228600">
              <a:lnSpc>
                <a:spcPct val="150000"/>
              </a:lnSpc>
              <a:buClrTx/>
              <a:buFont typeface="Wingdings" panose="05000000000000000000" pitchFamily="2" charset="2"/>
              <a:buChar char="§"/>
              <a:defRPr sz="1400">
                <a:latin typeface="Roboto" pitchFamily="2" charset="0"/>
                <a:ea typeface="Roboto" pitchFamily="2" charset="0"/>
              </a:defRPr>
            </a:lvl5pPr>
          </a:lstStyle>
          <a:p>
            <a:pPr lvl="0"/>
            <a:r>
              <a:rPr lang="de-DE" dirty="0"/>
              <a:t>Alle Ebenen schwarze Aufzählungszeichen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CA5897CC-E36D-FB43-A853-E1D0D0037E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360000"/>
            <a:ext cx="10620000" cy="867930"/>
          </a:xfrm>
          <a:prstGeom prst="rect">
            <a:avLst/>
          </a:prstGeom>
        </p:spPr>
        <p:txBody>
          <a:bodyPr wrap="square">
            <a:normAutofit/>
          </a:bodyPr>
          <a:lstStyle>
            <a:lvl1pPr>
              <a:defRPr sz="2800" b="1"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79C4CCFA-A4A9-4E40-A7B2-A27267201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 b="0" i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C02FF0A3-4780-9D48-89EF-8FC3721F9B4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60832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_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4D84CDD7-CF53-9A48-882F-8E3D66FCC80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1440000"/>
            <a:ext cx="10620000" cy="4500000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50000"/>
              </a:lnSpc>
              <a:buClr>
                <a:srgbClr val="00508C"/>
              </a:buClr>
              <a:buFont typeface="Wingdings" panose="05000000000000000000" pitchFamily="2" charset="2"/>
              <a:buChar char="§"/>
              <a:defRPr sz="2000">
                <a:latin typeface="Roboto" pitchFamily="2" charset="0"/>
                <a:ea typeface="Roboto" pitchFamily="2" charset="0"/>
              </a:defRPr>
            </a:lvl1pPr>
            <a:lvl2pPr marL="685800" indent="-228600">
              <a:lnSpc>
                <a:spcPct val="150000"/>
              </a:lnSpc>
              <a:buClr>
                <a:srgbClr val="00508C"/>
              </a:buClr>
              <a:buFont typeface="Wingdings" panose="05000000000000000000" pitchFamily="2" charset="2"/>
              <a:buChar char="§"/>
              <a:defRPr sz="1800">
                <a:latin typeface="Roboto" pitchFamily="2" charset="0"/>
                <a:ea typeface="Roboto" pitchFamily="2" charset="0"/>
              </a:defRPr>
            </a:lvl2pPr>
            <a:lvl3pPr marL="1143000" indent="-228600">
              <a:lnSpc>
                <a:spcPct val="150000"/>
              </a:lnSpc>
              <a:buClr>
                <a:srgbClr val="00508C"/>
              </a:buClr>
              <a:buFont typeface="Wingdings" panose="05000000000000000000" pitchFamily="2" charset="2"/>
              <a:buChar char="§"/>
              <a:defRPr sz="1600">
                <a:latin typeface="Roboto" pitchFamily="2" charset="0"/>
                <a:ea typeface="Roboto" pitchFamily="2" charset="0"/>
              </a:defRPr>
            </a:lvl3pPr>
            <a:lvl4pPr marL="1600200" indent="-228600">
              <a:lnSpc>
                <a:spcPct val="150000"/>
              </a:lnSpc>
              <a:buClr>
                <a:srgbClr val="00508C"/>
              </a:buClr>
              <a:buFont typeface="Wingdings" panose="05000000000000000000" pitchFamily="2" charset="2"/>
              <a:buChar char="§"/>
              <a:defRPr sz="1400">
                <a:latin typeface="Roboto" pitchFamily="2" charset="0"/>
                <a:ea typeface="Roboto" pitchFamily="2" charset="0"/>
              </a:defRPr>
            </a:lvl4pPr>
            <a:lvl5pPr marL="2057400" indent="-228600">
              <a:lnSpc>
                <a:spcPct val="150000"/>
              </a:lnSpc>
              <a:buClr>
                <a:srgbClr val="00508C"/>
              </a:buClr>
              <a:buFont typeface="Wingdings" panose="05000000000000000000" pitchFamily="2" charset="2"/>
              <a:buChar char="§"/>
              <a:defRPr sz="1400">
                <a:latin typeface="Roboto" pitchFamily="2" charset="0"/>
                <a:ea typeface="Roboto" pitchFamily="2" charset="0"/>
              </a:defRPr>
            </a:lvl5pPr>
          </a:lstStyle>
          <a:p>
            <a:pPr lvl="0"/>
            <a:r>
              <a:rPr lang="de-DE" dirty="0"/>
              <a:t>Alle Ebenen blaue Aufzählungszeichen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CA5897CC-E36D-FB43-A853-E1D0D0037E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360000"/>
            <a:ext cx="10620000" cy="867930"/>
          </a:xfrm>
          <a:prstGeom prst="rect">
            <a:avLst/>
          </a:prstGeom>
        </p:spPr>
        <p:txBody>
          <a:bodyPr wrap="square">
            <a:normAutofit/>
          </a:bodyPr>
          <a:lstStyle>
            <a:lvl1pPr>
              <a:defRPr sz="2800" b="1"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3" name="Foliennummernplatzhalter 5">
            <a:extLst>
              <a:ext uri="{FF2B5EF4-FFF2-40B4-BE49-F238E27FC236}">
                <a16:creationId xmlns:a16="http://schemas.microsoft.com/office/drawing/2014/main" id="{79C4CCFA-A4A9-4E40-A7B2-A27267201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 b="0" i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C02FF0A3-4780-9D48-89EF-8FC3721F9B4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68912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file:////Volumes/gefrierschrank/dena/GeFo_Expertenzentrum/KREATION/LOGO_RZ/GF_Kln_Logo_RZ/GF_Kln_Logo_office/GF_Kln_Logo_A4_jpg/GF_Kln_Logo_A4.jpg" TargetMode="Externa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88FE750B-C4C0-C845-AA45-F9DCC37F9D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1" r:link="rId3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7500" y="6189663"/>
            <a:ext cx="1180164" cy="485775"/>
          </a:xfrm>
          <a:prstGeom prst="rect">
            <a:avLst/>
          </a:prstGeom>
        </p:spPr>
      </p:pic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67666FE2-49F8-4E4F-AEEA-34A8BD0AA6E3}"/>
              </a:ext>
            </a:extLst>
          </p:cNvPr>
          <p:cNvGrpSpPr/>
          <p:nvPr userDrawn="1"/>
        </p:nvGrpSpPr>
        <p:grpSpPr>
          <a:xfrm>
            <a:off x="11353800" y="1456964"/>
            <a:ext cx="394183" cy="5410316"/>
            <a:chOff x="65709" y="963173"/>
            <a:chExt cx="432000" cy="5904107"/>
          </a:xfrm>
        </p:grpSpPr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B7FA19D9-F4A4-D64D-9D3A-4BE3481556A4}"/>
                </a:ext>
              </a:extLst>
            </p:cNvPr>
            <p:cNvSpPr/>
            <p:nvPr userDrawn="1"/>
          </p:nvSpPr>
          <p:spPr>
            <a:xfrm>
              <a:off x="65709" y="1709281"/>
              <a:ext cx="108000" cy="3960000"/>
            </a:xfrm>
            <a:prstGeom prst="rect">
              <a:avLst/>
            </a:prstGeom>
            <a:solidFill>
              <a:srgbClr val="0050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F99B1D80-56B6-9942-9817-D0D7E523B169}"/>
                </a:ext>
              </a:extLst>
            </p:cNvPr>
            <p:cNvSpPr/>
            <p:nvPr userDrawn="1"/>
          </p:nvSpPr>
          <p:spPr>
            <a:xfrm>
              <a:off x="173709" y="2979280"/>
              <a:ext cx="108000" cy="3888000"/>
            </a:xfrm>
            <a:prstGeom prst="rect">
              <a:avLst/>
            </a:prstGeom>
            <a:solidFill>
              <a:srgbClr val="EB6C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EBC0556C-F4FD-0F4C-B407-698667F3145B}"/>
                </a:ext>
              </a:extLst>
            </p:cNvPr>
            <p:cNvSpPr/>
            <p:nvPr userDrawn="1"/>
          </p:nvSpPr>
          <p:spPr>
            <a:xfrm>
              <a:off x="281709" y="2200049"/>
              <a:ext cx="108000" cy="3672000"/>
            </a:xfrm>
            <a:prstGeom prst="rect">
              <a:avLst/>
            </a:prstGeom>
            <a:solidFill>
              <a:srgbClr val="E6E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80FE5FD8-37D4-3C4E-96ED-B8292DDED4B9}"/>
                </a:ext>
              </a:extLst>
            </p:cNvPr>
            <p:cNvSpPr/>
            <p:nvPr userDrawn="1"/>
          </p:nvSpPr>
          <p:spPr>
            <a:xfrm>
              <a:off x="389709" y="963173"/>
              <a:ext cx="108000" cy="5544000"/>
            </a:xfrm>
            <a:prstGeom prst="rect">
              <a:avLst/>
            </a:prstGeom>
            <a:solidFill>
              <a:srgbClr val="08B1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18" name="Foliennummernplatzhalter 5">
            <a:extLst>
              <a:ext uri="{FF2B5EF4-FFF2-40B4-BE49-F238E27FC236}">
                <a16:creationId xmlns:a16="http://schemas.microsoft.com/office/drawing/2014/main" id="{79C4CCFA-A4A9-4E40-A7B2-A272672017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 b="0" i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C02FF0A3-4780-9D48-89EF-8FC3721F9B4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94967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35" r:id="rId7"/>
    <p:sldLayoutId id="2147483750" r:id="rId8"/>
    <p:sldLayoutId id="2147483727" r:id="rId9"/>
    <p:sldLayoutId id="2147483732" r:id="rId10"/>
    <p:sldLayoutId id="2147483733" r:id="rId11"/>
    <p:sldLayoutId id="2147483734" r:id="rId12"/>
    <p:sldLayoutId id="2147483751" r:id="rId13"/>
    <p:sldLayoutId id="2147483728" r:id="rId14"/>
    <p:sldLayoutId id="2147483729" r:id="rId15"/>
    <p:sldLayoutId id="2147483736" r:id="rId16"/>
    <p:sldLayoutId id="2147483737" r:id="rId17"/>
    <p:sldLayoutId id="2147483738" r:id="rId18"/>
    <p:sldLayoutId id="2147483740" r:id="rId19"/>
    <p:sldLayoutId id="2147483741" r:id="rId20"/>
    <p:sldLayoutId id="2147483739" r:id="rId21"/>
    <p:sldLayoutId id="2147483742" r:id="rId22"/>
    <p:sldLayoutId id="2147483743" r:id="rId23"/>
    <p:sldLayoutId id="2147483744" r:id="rId24"/>
    <p:sldLayoutId id="2147483745" r:id="rId25"/>
    <p:sldLayoutId id="2147483746" r:id="rId26"/>
    <p:sldLayoutId id="2147483747" r:id="rId27"/>
    <p:sldLayoutId id="2147483748" r:id="rId28"/>
    <p:sldLayoutId id="2147483749" r:id="rId2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ergie-effizienz-experten.de/" TargetMode="External"/><Relationship Id="rId2" Type="http://schemas.openxmlformats.org/officeDocument/2006/relationships/hyperlink" Target="https://www.bafa.de/DE/Energie/Energieberatung/Nichtwohngebaeude_Anlagen_Systeme/Modul3_Contracting_Orientierungsberatung/modul3_contracting_orientierungsberatung_node.html" TargetMode="Externa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ompetenzzentrum-contracting.de/fileadmin/Contracting/Bilder/Publikationen/Dokumente/dena_Leitfaden_Energiespar-Contracting.pdf" TargetMode="External"/><Relationship Id="rId7" Type="http://schemas.openxmlformats.org/officeDocument/2006/relationships/hyperlink" Target="https://www.kompetenzzentrum-contracting.de/fileadmin/dena/Publikationen/PDFs/2021/dena-THEMENSTECKBRIEF_Energieeinpar-Contracting.pdf" TargetMode="External"/><Relationship Id="rId2" Type="http://schemas.openxmlformats.org/officeDocument/2006/relationships/hyperlink" Target="https://www.kompetenzzentrum-contracting.de/fileadmin/Contracting/Bilder/Publikationen/Dokumente/dena-Factsheet_So_funktioniert_Energiespar-Contracting.pdf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dena.de/fileadmin/dena/Publikationen/PDFs/2022/dena-LEITFADEN_ESC-Umsetzungsberatung.pdf" TargetMode="External"/><Relationship Id="rId5" Type="http://schemas.openxmlformats.org/officeDocument/2006/relationships/hyperlink" Target="https://www.kompetenzzentrum-contracting.de/fileadmin/dena/Publikationen/PDFs/2021/dena-LEITFADEN_ESC-Orientierungsberatung_Teil_1.pdf" TargetMode="External"/><Relationship Id="rId4" Type="http://schemas.openxmlformats.org/officeDocument/2006/relationships/hyperlink" Target="https://www.kompetenzzentrum-contracting.de/fileadmin/Contracting/Bilder/Publikationen/Dokumente/2019_DENA_BR_Praxisleitfaden-Energiespar-Contracting_web-Bf.pdf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kompetenzzentrum-contracting.de/newsroom/mediathek/energiespar-contracting-in-rlp-lk-msp-und-ratingen/esc-modellvorhaben-warum-energiespar-contracting/" TargetMode="External"/><Relationship Id="rId3" Type="http://schemas.openxmlformats.org/officeDocument/2006/relationships/hyperlink" Target="https://www.kompetenzzentrum-contracting.de/newsroom/mediathek/kurzfilme-esc-erklaert/esc-erklaert-was-macht-ein-contractor/" TargetMode="External"/><Relationship Id="rId7" Type="http://schemas.openxmlformats.org/officeDocument/2006/relationships/hyperlink" Target="https://www.kompetenzzentrum-contracting.de/newsroom/mediathek/kurzfilme-esc-erklaert/esc-erklaert-wie-lange-dauert-so-ein-energiespar-contracting/" TargetMode="External"/><Relationship Id="rId2" Type="http://schemas.openxmlformats.org/officeDocument/2006/relationships/hyperlink" Target="https://www.kompetenzzentrum-contracting.de/newsroom/mediathek/animationsfilme-energiespar-contracting/energiespar-contracting-so-funktionierts/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kompetenzzentrum-contracting.de/newsroom/mediathek/kurzfilme-esc-erklaert/esc-erklaert-was-ist-denn-diese-baseline-im-energiespar-contracting/" TargetMode="External"/><Relationship Id="rId5" Type="http://schemas.openxmlformats.org/officeDocument/2006/relationships/hyperlink" Target="https://www.kompetenzzentrum-contracting.de/newsroom/mediathek/kurzfilme-esc-erklaert/esc-erklaert-warum-wird-energiespar-contracting-bisher-so-wenig-genutzt-und-was-bringt-das-dena-modellvorhaben/" TargetMode="External"/><Relationship Id="rId4" Type="http://schemas.openxmlformats.org/officeDocument/2006/relationships/hyperlink" Target="https://www.kompetenzzentrum-contracting.de/newsroom/mediathek/kurzfilme-esc-erklaert/esc-erklaert-ist-energiespar-contracting-immer-moeglich/" TargetMode="External"/><Relationship Id="rId9" Type="http://schemas.openxmlformats.org/officeDocument/2006/relationships/hyperlink" Target="ESC%20erkl&#228;rt:%20Was%20macht%20ein%20Contractor?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tiff"/><Relationship Id="rId2" Type="http://schemas.openxmlformats.org/officeDocument/2006/relationships/hyperlink" Target="http://www.kompetenzzentrum-contracting.de/" TargetMode="Externa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hyperlink" Target="http://www.kompetenzzentrum-contracting.de/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0.jpeg"/><Relationship Id="rId4" Type="http://schemas.openxmlformats.org/officeDocument/2006/relationships/image" Target="../media/image7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7C7E05-8E64-42A4-B04B-24721CD773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Energiespar-</a:t>
            </a:r>
            <a:r>
              <a:rPr lang="de-DE" dirty="0" err="1"/>
              <a:t>Contracting</a:t>
            </a:r>
            <a:r>
              <a:rPr lang="de-DE" dirty="0"/>
              <a:t> (ESC)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438463C-9DC2-4C6F-96CD-52AF502024D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Energiedienstleistung mit Einspargarantie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pPr algn="r"/>
            <a:r>
              <a:rPr lang="de-DE" dirty="0"/>
              <a:t>Stand: 02/2024</a:t>
            </a:r>
          </a:p>
        </p:txBody>
      </p:sp>
    </p:spTree>
    <p:extLst>
      <p:ext uri="{BB962C8B-B14F-4D97-AF65-F5344CB8AC3E}">
        <p14:creationId xmlns:p14="http://schemas.microsoft.com/office/powerpoint/2010/main" val="41488767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liennummernplatzhalter 18">
            <a:extLst>
              <a:ext uri="{FF2B5EF4-FFF2-40B4-BE49-F238E27FC236}">
                <a16:creationId xmlns:a16="http://schemas.microsoft.com/office/drawing/2014/main" id="{15181488-3265-45A3-9419-B4A7288C185F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C02FF0A3-4780-9D48-89EF-8FC3721F9B46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20" name="Titel 1">
            <a:extLst>
              <a:ext uri="{FF2B5EF4-FFF2-40B4-BE49-F238E27FC236}">
                <a16:creationId xmlns:a16="http://schemas.microsoft.com/office/drawing/2014/main" id="{BC91E109-73FF-46A9-BB6A-FAD707AA7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500" y="702149"/>
            <a:ext cx="9488648" cy="716385"/>
          </a:xfrm>
        </p:spPr>
        <p:txBody>
          <a:bodyPr/>
          <a:lstStyle/>
          <a:p>
            <a:r>
              <a:rPr lang="de-DE" dirty="0"/>
              <a:t>BAFA-Förderung: </a:t>
            </a:r>
            <a:r>
              <a:rPr lang="de-DE" dirty="0" err="1"/>
              <a:t>Contracting</a:t>
            </a:r>
            <a:r>
              <a:rPr lang="de-DE" dirty="0"/>
              <a:t>-Orientierungsberatung</a:t>
            </a:r>
          </a:p>
        </p:txBody>
      </p:sp>
      <p:sp>
        <p:nvSpPr>
          <p:cNvPr id="21" name="Inhaltsplatzhalter 2">
            <a:extLst>
              <a:ext uri="{FF2B5EF4-FFF2-40B4-BE49-F238E27FC236}">
                <a16:creationId xmlns:a16="http://schemas.microsoft.com/office/drawing/2014/main" id="{D85D923F-0191-4B74-AD69-017A1338B574}"/>
              </a:ext>
            </a:extLst>
          </p:cNvPr>
          <p:cNvSpPr txBox="1">
            <a:spLocks/>
          </p:cNvSpPr>
          <p:nvPr/>
        </p:nvSpPr>
        <p:spPr>
          <a:xfrm>
            <a:off x="942703" y="1418534"/>
            <a:ext cx="9254242" cy="43596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1800" dirty="0"/>
              <a:t>Geförderte Beratung zur Feststellung der ESC-Eignung</a:t>
            </a:r>
            <a:endParaRPr lang="de-DE" sz="1800" strike="sngStrike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1800" dirty="0"/>
              <a:t>Beratende müssen in der Energieeffizienz-Expertenliste aufgeführt sein.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1800" dirty="0"/>
              <a:t>Mindestens 100.000 Euro Energiekosten/Jahr des Gebäudepools</a:t>
            </a:r>
            <a:r>
              <a:rPr lang="de-DE" sz="1800" baseline="30000" dirty="0"/>
              <a:t>*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1800" dirty="0"/>
              <a:t>80 Prozent des (i.d.R.) Nettoberaterhonorars, aber maximal</a:t>
            </a:r>
            <a:br>
              <a:rPr lang="de-DE" sz="1800" dirty="0"/>
            </a:br>
            <a:r>
              <a:rPr lang="de-DE" sz="1800" dirty="0"/>
              <a:t>	- 7.000 Euro bei Energiekosten bis 300.000 Euro/Jahr</a:t>
            </a:r>
            <a:br>
              <a:rPr lang="de-DE" sz="1800" dirty="0"/>
            </a:br>
            <a:r>
              <a:rPr lang="de-DE" sz="1800" dirty="0"/>
              <a:t>	- 10.000 Euro bei Energiekosten über 300.000 Euro/Jahr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1800" dirty="0"/>
              <a:t>Weitere Informationen: </a:t>
            </a:r>
            <a:r>
              <a:rPr lang="de-DE" sz="1800" dirty="0">
                <a:hlinkClick r:id="rId2"/>
              </a:rPr>
              <a:t>BAFA - Modul 3: </a:t>
            </a:r>
            <a:r>
              <a:rPr lang="de-DE" sz="1800" dirty="0" err="1">
                <a:hlinkClick r:id="rId2"/>
              </a:rPr>
              <a:t>Contracting</a:t>
            </a:r>
            <a:r>
              <a:rPr lang="de-DE" sz="1800" dirty="0">
                <a:hlinkClick r:id="rId2"/>
              </a:rPr>
              <a:t>-Orientierungsberatung</a:t>
            </a:r>
            <a:endParaRPr lang="de-DE" sz="1800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de-DE" sz="1800" dirty="0"/>
              <a:t>                                              </a:t>
            </a:r>
            <a:r>
              <a:rPr lang="de-DE" sz="1800" dirty="0">
                <a:hlinkClick r:id="rId3"/>
              </a:rPr>
              <a:t>www.energie-effizienz-experten.de</a:t>
            </a:r>
            <a:r>
              <a:rPr lang="de-DE" sz="1800" dirty="0"/>
              <a:t>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de-DE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de-DE" sz="1600" baseline="30000" dirty="0"/>
              <a:t>							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de-DE" sz="1400" baseline="30000" dirty="0"/>
              <a:t>* </a:t>
            </a:r>
            <a:r>
              <a:rPr lang="de-DE" sz="1400" dirty="0"/>
              <a:t>begründete Ausnahmen möglich</a:t>
            </a:r>
          </a:p>
          <a:p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7365094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liennummernplatzhalter 18">
            <a:extLst>
              <a:ext uri="{FF2B5EF4-FFF2-40B4-BE49-F238E27FC236}">
                <a16:creationId xmlns:a16="http://schemas.microsoft.com/office/drawing/2014/main" id="{2E8BD707-3964-4A08-BA4F-44510AB37596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C02FF0A3-4780-9D48-89EF-8FC3721F9B46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20" name="Titel 1">
            <a:extLst>
              <a:ext uri="{FF2B5EF4-FFF2-40B4-BE49-F238E27FC236}">
                <a16:creationId xmlns:a16="http://schemas.microsoft.com/office/drawing/2014/main" id="{0DA0032E-2D5A-4ACE-B7D7-18EE5BBC6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4623"/>
            <a:ext cx="7772400" cy="700277"/>
          </a:xfrm>
        </p:spPr>
        <p:txBody>
          <a:bodyPr/>
          <a:lstStyle/>
          <a:p>
            <a:r>
              <a:rPr lang="de-DE" dirty="0"/>
              <a:t>Inhalte der Orientierungsberatung</a:t>
            </a:r>
          </a:p>
        </p:txBody>
      </p:sp>
      <p:sp>
        <p:nvSpPr>
          <p:cNvPr id="21" name="Inhaltsplatzhalter 2">
            <a:extLst>
              <a:ext uri="{FF2B5EF4-FFF2-40B4-BE49-F238E27FC236}">
                <a16:creationId xmlns:a16="http://schemas.microsoft.com/office/drawing/2014/main" id="{9563E604-8F44-415E-98F8-3BBBCC343783}"/>
              </a:ext>
            </a:extLst>
          </p:cNvPr>
          <p:cNvSpPr txBox="1">
            <a:spLocks/>
          </p:cNvSpPr>
          <p:nvPr/>
        </p:nvSpPr>
        <p:spPr>
          <a:xfrm>
            <a:off x="986246" y="1384900"/>
            <a:ext cx="9983598" cy="343109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1800" dirty="0"/>
              <a:t>Auswahl, Begehung und (energetische) Erstanalyse eines geeigneten Gebäudes oder Gebäudepools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1800" dirty="0"/>
              <a:t>Prüfen und Auswerten der </a:t>
            </a:r>
            <a:r>
              <a:rPr lang="de-DE" sz="1800" dirty="0" err="1"/>
              <a:t>Energiekostenbaseline</a:t>
            </a:r>
            <a:endParaRPr lang="de-DE" sz="18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1800" dirty="0"/>
              <a:t>Bewertung Eignung und Energiesparpotenziale für Energiespar-</a:t>
            </a:r>
            <a:r>
              <a:rPr lang="de-DE" sz="1800" dirty="0" err="1"/>
              <a:t>Contracting</a:t>
            </a:r>
            <a:r>
              <a:rPr lang="de-DE" sz="1800" dirty="0"/>
              <a:t> 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1800" dirty="0"/>
              <a:t>Vorschläge für technische, bauliche oder organisatorische Maßnahmen zur Steigerung der Energieeffizienz und Senkung der CO</a:t>
            </a:r>
            <a:r>
              <a:rPr lang="de-DE" sz="1800" baseline="-25000" dirty="0"/>
              <a:t>2</a:t>
            </a:r>
            <a:r>
              <a:rPr lang="de-DE" sz="1800" dirty="0"/>
              <a:t>-Emissionen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1800" dirty="0"/>
              <a:t>Abschätzung des erwarteten Investitionsvolumens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1800" dirty="0"/>
              <a:t>Beratung zu Fördermöglichkeiten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1800" dirty="0"/>
              <a:t>Zusätzlich möglich: Unterstützung bei Vorbereitung der Ausschreibungsunterlagen </a:t>
            </a:r>
            <a:br>
              <a:rPr lang="de-DE" sz="1800" dirty="0"/>
            </a:br>
            <a:r>
              <a:rPr lang="de-DE" sz="1800" dirty="0"/>
              <a:t>und Erarbeitung von Vorlagen für Entscheidungsträger oder -gremien</a:t>
            </a:r>
          </a:p>
        </p:txBody>
      </p:sp>
    </p:spTree>
    <p:extLst>
      <p:ext uri="{BB962C8B-B14F-4D97-AF65-F5344CB8AC3E}">
        <p14:creationId xmlns:p14="http://schemas.microsoft.com/office/powerpoint/2010/main" val="14823225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 17">
            <a:extLst>
              <a:ext uri="{FF2B5EF4-FFF2-40B4-BE49-F238E27FC236}">
                <a16:creationId xmlns:a16="http://schemas.microsoft.com/office/drawing/2014/main" id="{665D48B4-2CBB-4A7C-93C2-68161D72F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000" y="652334"/>
            <a:ext cx="10620000" cy="867930"/>
          </a:xfrm>
        </p:spPr>
        <p:txBody>
          <a:bodyPr/>
          <a:lstStyle/>
          <a:p>
            <a:r>
              <a:rPr lang="de-DE" dirty="0"/>
              <a:t>Weiterführende Informationen &amp; Publikationen</a:t>
            </a:r>
            <a:br>
              <a:rPr lang="de-DE" dirty="0"/>
            </a:br>
            <a:r>
              <a:rPr lang="de-DE" dirty="0"/>
              <a:t>vom Kompetenzzentrum </a:t>
            </a:r>
            <a:r>
              <a:rPr lang="de-DE" dirty="0" err="1"/>
              <a:t>Contracting</a:t>
            </a:r>
            <a:endParaRPr lang="de-DE" dirty="0"/>
          </a:p>
        </p:txBody>
      </p:sp>
      <p:sp>
        <p:nvSpPr>
          <p:cNvPr id="19" name="Foliennummernplatzhalter 18">
            <a:extLst>
              <a:ext uri="{FF2B5EF4-FFF2-40B4-BE49-F238E27FC236}">
                <a16:creationId xmlns:a16="http://schemas.microsoft.com/office/drawing/2014/main" id="{A9276AFF-7610-41F9-AAE6-08AC35EBC59E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C02FF0A3-4780-9D48-89EF-8FC3721F9B46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21" name="Inhaltsplatzhalter 5">
            <a:extLst>
              <a:ext uri="{FF2B5EF4-FFF2-40B4-BE49-F238E27FC236}">
                <a16:creationId xmlns:a16="http://schemas.microsoft.com/office/drawing/2014/main" id="{632D2D20-DC30-4AF3-8AC5-37F9542AB998}"/>
              </a:ext>
            </a:extLst>
          </p:cNvPr>
          <p:cNvSpPr txBox="1">
            <a:spLocks/>
          </p:cNvSpPr>
          <p:nvPr/>
        </p:nvSpPr>
        <p:spPr>
          <a:xfrm>
            <a:off x="1634836" y="1520264"/>
            <a:ext cx="8696036" cy="5018648"/>
          </a:xfrm>
          <a:prstGeom prst="rect">
            <a:avLst/>
          </a:prstGeom>
          <a:noFill/>
        </p:spPr>
        <p:txBody>
          <a:bodyPr tIns="270000" anchor="t">
            <a:noAutofit/>
          </a:bodyPr>
          <a:lstStyle>
            <a:lvl1pPr marL="360000" indent="-36000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438E21"/>
              </a:buClr>
              <a:buSzPct val="100000"/>
              <a:buFont typeface="Wingdings" pitchFamily="2" charset="2"/>
              <a:buChar char="§"/>
              <a:defRPr sz="1600" b="1" i="0" cap="none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20000" indent="-360000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3"/>
              </a:buClr>
              <a:buSzPct val="10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/>
                <a:cs typeface="Arial"/>
              </a:defRPr>
            </a:lvl2pPr>
            <a:lvl3pPr marL="982800" indent="-260350" algn="l" rtl="0" eaLnBrk="1" fontAlgn="base" hangingPunct="1">
              <a:spcBef>
                <a:spcPct val="0"/>
              </a:spcBef>
              <a:spcAft>
                <a:spcPct val="50000"/>
              </a:spcAft>
              <a:buClrTx/>
              <a:buSzPct val="60000"/>
              <a:buFontTx/>
              <a:buBlip>
                <a:blip/>
              </a:buBlip>
              <a:defRPr sz="1400">
                <a:solidFill>
                  <a:schemeClr val="tx1"/>
                </a:solidFill>
                <a:latin typeface="Arial"/>
                <a:cs typeface="Arial"/>
              </a:defRPr>
            </a:lvl3pPr>
            <a:lvl4pPr marL="1435100" indent="-292100" algn="l" rtl="0" eaLnBrk="1" fontAlgn="base" hangingPunct="1">
              <a:spcBef>
                <a:spcPct val="20000"/>
              </a:spcBef>
              <a:spcAft>
                <a:spcPct val="50000"/>
              </a:spcAft>
              <a:buSzPct val="90000"/>
              <a:defRPr sz="1400">
                <a:solidFill>
                  <a:schemeClr val="tx1"/>
                </a:solidFill>
                <a:latin typeface="+mn-lt"/>
              </a:defRPr>
            </a:lvl4pPr>
            <a:lvl5pPr marL="2387600" indent="-292100" algn="l" rtl="0" eaLnBrk="1" fontAlgn="base" hangingPunct="1">
              <a:spcBef>
                <a:spcPct val="20000"/>
              </a:spcBef>
              <a:spcAft>
                <a:spcPct val="0"/>
              </a:spcAft>
              <a:buSzPct val="35000"/>
              <a:defRPr sz="1400">
                <a:solidFill>
                  <a:schemeClr val="tx1"/>
                </a:solidFill>
                <a:latin typeface="+mn-lt"/>
              </a:defRPr>
            </a:lvl5pPr>
            <a:lvl6pPr marL="2844800" indent="-292100" algn="l" rtl="0" eaLnBrk="1" fontAlgn="base" hangingPunct="1">
              <a:spcBef>
                <a:spcPct val="20000"/>
              </a:spcBef>
              <a:spcAft>
                <a:spcPct val="0"/>
              </a:spcAft>
              <a:buSzPct val="35000"/>
              <a:defRPr sz="1400">
                <a:solidFill>
                  <a:schemeClr val="tx1"/>
                </a:solidFill>
                <a:latin typeface="+mn-lt"/>
              </a:defRPr>
            </a:lvl6pPr>
            <a:lvl7pPr marL="3302000" indent="-292100" algn="l" rtl="0" eaLnBrk="1" fontAlgn="base" hangingPunct="1">
              <a:spcBef>
                <a:spcPct val="20000"/>
              </a:spcBef>
              <a:spcAft>
                <a:spcPct val="0"/>
              </a:spcAft>
              <a:buSzPct val="35000"/>
              <a:defRPr sz="1400">
                <a:solidFill>
                  <a:schemeClr val="tx1"/>
                </a:solidFill>
                <a:latin typeface="+mn-lt"/>
              </a:defRPr>
            </a:lvl7pPr>
            <a:lvl8pPr marL="3759200" indent="-292100" algn="l" rtl="0" eaLnBrk="1" fontAlgn="base" hangingPunct="1">
              <a:spcBef>
                <a:spcPct val="20000"/>
              </a:spcBef>
              <a:spcAft>
                <a:spcPct val="0"/>
              </a:spcAft>
              <a:buSzPct val="35000"/>
              <a:defRPr sz="1400">
                <a:solidFill>
                  <a:schemeClr val="tx1"/>
                </a:solidFill>
                <a:latin typeface="+mn-lt"/>
              </a:defRPr>
            </a:lvl8pPr>
            <a:lvl9pPr marL="4216400" indent="-292100" algn="l" rtl="0" eaLnBrk="1" fontAlgn="base" hangingPunct="1">
              <a:spcBef>
                <a:spcPct val="20000"/>
              </a:spcBef>
              <a:spcAft>
                <a:spcPct val="0"/>
              </a:spcAft>
              <a:buSzPct val="35000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buClrTx/>
            </a:pPr>
            <a:r>
              <a:rPr lang="de-DE" altLang="de-DE" sz="1800" b="0" kern="0" dirty="0" err="1">
                <a:latin typeface="+mn-lt"/>
                <a:cs typeface="Arial" panose="020B0604020202020204" pitchFamily="34" charset="0"/>
                <a:hlinkClick r:id="rId2"/>
              </a:rPr>
              <a:t>dena</a:t>
            </a:r>
            <a:r>
              <a:rPr lang="de-DE" altLang="de-DE" sz="1800" b="0" kern="0" dirty="0">
                <a:latin typeface="+mn-lt"/>
                <a:cs typeface="Arial" panose="020B0604020202020204" pitchFamily="34" charset="0"/>
                <a:hlinkClick r:id="rId2"/>
              </a:rPr>
              <a:t>-Factsheet: So funktioniert Energiespar-</a:t>
            </a:r>
            <a:r>
              <a:rPr lang="de-DE" altLang="de-DE" sz="1800" b="0" kern="0" dirty="0" err="1">
                <a:latin typeface="+mn-lt"/>
                <a:cs typeface="Arial" panose="020B0604020202020204" pitchFamily="34" charset="0"/>
                <a:hlinkClick r:id="rId2"/>
              </a:rPr>
              <a:t>Contracting</a:t>
            </a:r>
            <a:br>
              <a:rPr lang="de-DE" altLang="de-DE" sz="1800" b="0" kern="0" dirty="0">
                <a:latin typeface="+mn-lt"/>
                <a:cs typeface="Arial" panose="020B0604020202020204" pitchFamily="34" charset="0"/>
              </a:rPr>
            </a:br>
            <a:r>
              <a:rPr lang="de-DE" altLang="de-DE" sz="1800" b="0" kern="0" dirty="0">
                <a:latin typeface="+mn-lt"/>
                <a:cs typeface="Arial" panose="020B0604020202020204" pitchFamily="34" charset="0"/>
              </a:rPr>
              <a:t>= ESC kurz und knapp erklärt</a:t>
            </a:r>
          </a:p>
          <a:p>
            <a:pPr defTabSz="914400">
              <a:buClrTx/>
            </a:pPr>
            <a:r>
              <a:rPr lang="de-DE" altLang="de-DE" sz="1800" b="0" dirty="0" err="1">
                <a:latin typeface="+mn-lt"/>
                <a:cs typeface="Arial" panose="020B0604020202020204" pitchFamily="34" charset="0"/>
                <a:hlinkClick r:id="rId3"/>
              </a:rPr>
              <a:t>dena</a:t>
            </a:r>
            <a:r>
              <a:rPr lang="de-DE" altLang="de-DE" sz="1800" b="0" dirty="0">
                <a:latin typeface="+mn-lt"/>
                <a:cs typeface="Arial" panose="020B0604020202020204" pitchFamily="34" charset="0"/>
                <a:hlinkClick r:id="rId3"/>
              </a:rPr>
              <a:t>-Leitfaden: Energiespar-</a:t>
            </a:r>
            <a:r>
              <a:rPr lang="de-DE" altLang="de-DE" sz="1800" b="0" dirty="0" err="1">
                <a:latin typeface="+mn-lt"/>
                <a:cs typeface="Arial" panose="020B0604020202020204" pitchFamily="34" charset="0"/>
                <a:hlinkClick r:id="rId3"/>
              </a:rPr>
              <a:t>Contracting</a:t>
            </a:r>
            <a:r>
              <a:rPr lang="de-DE" altLang="de-DE" sz="1800" b="0" dirty="0">
                <a:latin typeface="+mn-lt"/>
                <a:cs typeface="Arial" panose="020B0604020202020204" pitchFamily="34" charset="0"/>
                <a:hlinkClick r:id="rId4"/>
              </a:rPr>
              <a:t> </a:t>
            </a:r>
            <a:br>
              <a:rPr lang="de-DE" altLang="de-DE" sz="1800" b="0" dirty="0">
                <a:latin typeface="+mn-lt"/>
                <a:cs typeface="Arial" panose="020B0604020202020204" pitchFamily="34" charset="0"/>
              </a:rPr>
            </a:br>
            <a:r>
              <a:rPr lang="de-DE" altLang="de-DE" sz="1800" b="0" dirty="0">
                <a:latin typeface="+mn-lt"/>
                <a:cs typeface="Arial" panose="020B0604020202020204" pitchFamily="34" charset="0"/>
              </a:rPr>
              <a:t>= Hilfestellung bei der Vorbereitung und Durchführung von Ausschreibungen zum Energiespar-</a:t>
            </a:r>
            <a:r>
              <a:rPr lang="de-DE" altLang="de-DE" sz="1800" b="0" dirty="0" err="1">
                <a:latin typeface="+mn-lt"/>
                <a:cs typeface="Arial" panose="020B0604020202020204" pitchFamily="34" charset="0"/>
              </a:rPr>
              <a:t>Contracting</a:t>
            </a:r>
            <a:r>
              <a:rPr lang="de-DE" altLang="de-DE" sz="1800" b="0" dirty="0">
                <a:latin typeface="+mn-lt"/>
                <a:cs typeface="Arial" panose="020B0604020202020204" pitchFamily="34" charset="0"/>
              </a:rPr>
              <a:t> </a:t>
            </a:r>
          </a:p>
          <a:p>
            <a:pPr defTabSz="914400">
              <a:buClrTx/>
            </a:pPr>
            <a:r>
              <a:rPr lang="de-DE" altLang="de-DE" sz="1800" b="0" kern="0" dirty="0" err="1">
                <a:latin typeface="+mn-lt"/>
                <a:cs typeface="Arial" panose="020B0604020202020204" pitchFamily="34" charset="0"/>
                <a:hlinkClick r:id="rId5"/>
              </a:rPr>
              <a:t>dena</a:t>
            </a:r>
            <a:r>
              <a:rPr lang="de-DE" altLang="de-DE" sz="1800" b="0" kern="0" dirty="0">
                <a:latin typeface="+mn-lt"/>
                <a:cs typeface="Arial" panose="020B0604020202020204" pitchFamily="34" charset="0"/>
                <a:hlinkClick r:id="rId5"/>
              </a:rPr>
              <a:t>-Leitfaden: Orientierungsberatung im Energiespar-</a:t>
            </a:r>
            <a:r>
              <a:rPr lang="de-DE" altLang="de-DE" sz="1800" b="0" kern="0" dirty="0" err="1">
                <a:latin typeface="+mn-lt"/>
                <a:cs typeface="Arial" panose="020B0604020202020204" pitchFamily="34" charset="0"/>
                <a:hlinkClick r:id="rId5"/>
              </a:rPr>
              <a:t>Contracting</a:t>
            </a:r>
            <a:br>
              <a:rPr lang="de-DE" altLang="de-DE" sz="1800" b="0" kern="0" dirty="0">
                <a:latin typeface="+mn-lt"/>
                <a:cs typeface="Arial" panose="020B0604020202020204" pitchFamily="34" charset="0"/>
              </a:rPr>
            </a:br>
            <a:r>
              <a:rPr lang="de-DE" altLang="de-DE" sz="1800" b="0" kern="0" dirty="0">
                <a:latin typeface="+mn-lt"/>
                <a:cs typeface="Arial" panose="020B0604020202020204" pitchFamily="34" charset="0"/>
              </a:rPr>
              <a:t>= Hilfestellung für die erste Phase eines ESC-Projekts, </a:t>
            </a:r>
            <a:br>
              <a:rPr lang="de-DE" altLang="de-DE" sz="1800" b="0" kern="0" dirty="0">
                <a:latin typeface="+mn-lt"/>
                <a:cs typeface="Arial" panose="020B0604020202020204" pitchFamily="34" charset="0"/>
              </a:rPr>
            </a:br>
            <a:r>
              <a:rPr lang="de-DE" altLang="de-DE" sz="1800" b="0" kern="0" dirty="0">
                <a:latin typeface="+mn-lt"/>
                <a:cs typeface="Arial" panose="020B0604020202020204" pitchFamily="34" charset="0"/>
              </a:rPr>
              <a:t>Erläuterung der einzelnen Beratungsschritte</a:t>
            </a:r>
          </a:p>
          <a:p>
            <a:pPr defTabSz="914400">
              <a:buClrTx/>
            </a:pPr>
            <a:r>
              <a:rPr lang="de-DE" altLang="de-DE" sz="1800" b="0" kern="0" dirty="0" err="1">
                <a:latin typeface="+mn-lt"/>
                <a:cs typeface="Arial" panose="020B0604020202020204" pitchFamily="34" charset="0"/>
                <a:hlinkClick r:id="rId6"/>
              </a:rPr>
              <a:t>dena</a:t>
            </a:r>
            <a:r>
              <a:rPr lang="de-DE" altLang="de-DE" sz="1800" b="0" kern="0" dirty="0">
                <a:latin typeface="+mn-lt"/>
                <a:cs typeface="Arial" panose="020B0604020202020204" pitchFamily="34" charset="0"/>
                <a:hlinkClick r:id="rId6"/>
              </a:rPr>
              <a:t>-Leitfaden: Umsetzungsberatung im Energiespar-</a:t>
            </a:r>
            <a:r>
              <a:rPr lang="de-DE" altLang="de-DE" sz="1800" b="0" kern="0" dirty="0" err="1">
                <a:latin typeface="+mn-lt"/>
                <a:cs typeface="Arial" panose="020B0604020202020204" pitchFamily="34" charset="0"/>
                <a:hlinkClick r:id="rId6"/>
              </a:rPr>
              <a:t>Contracting</a:t>
            </a:r>
            <a:br>
              <a:rPr lang="de-DE" altLang="de-DE" sz="1800" b="0" kern="0" dirty="0">
                <a:latin typeface="+mn-lt"/>
                <a:cs typeface="Arial" panose="020B0604020202020204" pitchFamily="34" charset="0"/>
              </a:rPr>
            </a:br>
            <a:r>
              <a:rPr lang="de-DE" altLang="de-DE" sz="1800" b="0" kern="0" dirty="0">
                <a:latin typeface="+mn-lt"/>
                <a:cs typeface="Arial" panose="020B0604020202020204" pitchFamily="34" charset="0"/>
              </a:rPr>
              <a:t>= Hilfestellung für die Umsetzungsphase eines ESC-Projekts, </a:t>
            </a:r>
            <a:br>
              <a:rPr lang="de-DE" altLang="de-DE" sz="1800" b="0" kern="0" dirty="0">
                <a:latin typeface="+mn-lt"/>
                <a:cs typeface="Arial" panose="020B0604020202020204" pitchFamily="34" charset="0"/>
              </a:rPr>
            </a:br>
            <a:r>
              <a:rPr lang="de-DE" altLang="de-DE" sz="1800" b="0" kern="0" dirty="0">
                <a:latin typeface="+mn-lt"/>
                <a:cs typeface="Arial" panose="020B0604020202020204" pitchFamily="34" charset="0"/>
              </a:rPr>
              <a:t>Erläuterung der einzelnen Beratungsschritte</a:t>
            </a:r>
          </a:p>
          <a:p>
            <a:pPr>
              <a:buClrTx/>
            </a:pPr>
            <a:r>
              <a:rPr lang="de-DE" altLang="de-DE" sz="1800" b="0" dirty="0" err="1">
                <a:latin typeface="+mn-lt"/>
                <a:cs typeface="Arial" panose="020B0604020202020204" pitchFamily="34" charset="0"/>
                <a:hlinkClick r:id="rId7"/>
              </a:rPr>
              <a:t>dena</a:t>
            </a:r>
            <a:r>
              <a:rPr lang="de-DE" altLang="de-DE" sz="1800" b="0" dirty="0">
                <a:latin typeface="+mn-lt"/>
                <a:cs typeface="Arial" panose="020B0604020202020204" pitchFamily="34" charset="0"/>
                <a:hlinkClick r:id="rId7"/>
              </a:rPr>
              <a:t>-Themensteckbrief: Gebäude &amp; Gebäudepools im Energiespar-</a:t>
            </a:r>
            <a:r>
              <a:rPr lang="de-DE" altLang="de-DE" sz="1800" b="0" dirty="0" err="1">
                <a:latin typeface="+mn-lt"/>
                <a:cs typeface="Arial" panose="020B0604020202020204" pitchFamily="34" charset="0"/>
                <a:hlinkClick r:id="rId7"/>
              </a:rPr>
              <a:t>Contracting</a:t>
            </a:r>
            <a:br>
              <a:rPr lang="de-DE" altLang="de-DE" sz="1800" b="0" dirty="0">
                <a:latin typeface="+mn-lt"/>
                <a:cs typeface="Arial" panose="020B0604020202020204" pitchFamily="34" charset="0"/>
              </a:rPr>
            </a:br>
            <a:r>
              <a:rPr lang="de-DE" altLang="de-DE" sz="1800" b="0" dirty="0">
                <a:latin typeface="+mn-lt"/>
                <a:cs typeface="Arial" panose="020B0604020202020204" pitchFamily="34" charset="0"/>
              </a:rPr>
              <a:t>= Hilfestellung für eine erste Einschätzung zur ESC-Eignung von Gebäuden</a:t>
            </a:r>
          </a:p>
          <a:p>
            <a:pPr defTabSz="914400">
              <a:buClrTx/>
            </a:pPr>
            <a:endParaRPr lang="de-DE" altLang="de-DE" b="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>
              <a:buClrTx/>
            </a:pPr>
            <a:endParaRPr lang="de-DE" altLang="de-DE" b="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2790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 17">
            <a:extLst>
              <a:ext uri="{FF2B5EF4-FFF2-40B4-BE49-F238E27FC236}">
                <a16:creationId xmlns:a16="http://schemas.microsoft.com/office/drawing/2014/main" id="{2980B2E9-4CFE-4401-8001-9222FB987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753" y="685630"/>
            <a:ext cx="10620000" cy="867930"/>
          </a:xfrm>
        </p:spPr>
        <p:txBody>
          <a:bodyPr/>
          <a:lstStyle/>
          <a:p>
            <a:r>
              <a:rPr lang="de-DE" dirty="0"/>
              <a:t>ESC-</a:t>
            </a:r>
            <a:r>
              <a:rPr lang="de-DE" dirty="0" err="1"/>
              <a:t>Erklärfilme</a:t>
            </a:r>
            <a:r>
              <a:rPr lang="de-DE" dirty="0"/>
              <a:t> und Praxisbeispiele</a:t>
            </a:r>
            <a:br>
              <a:rPr lang="de-DE" dirty="0"/>
            </a:br>
            <a:r>
              <a:rPr lang="de-DE" dirty="0"/>
              <a:t>vom Kompetenzzentrum </a:t>
            </a:r>
            <a:r>
              <a:rPr lang="de-DE" dirty="0" err="1"/>
              <a:t>Contracting</a:t>
            </a:r>
            <a:endParaRPr lang="de-DE" dirty="0"/>
          </a:p>
        </p:txBody>
      </p:sp>
      <p:sp>
        <p:nvSpPr>
          <p:cNvPr id="19" name="Foliennummernplatzhalter 18">
            <a:extLst>
              <a:ext uri="{FF2B5EF4-FFF2-40B4-BE49-F238E27FC236}">
                <a16:creationId xmlns:a16="http://schemas.microsoft.com/office/drawing/2014/main" id="{D7F4FF1A-76F2-4F31-8E5F-017031286600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C02FF0A3-4780-9D48-89EF-8FC3721F9B46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21" name="Inhaltsplatzhalter 5">
            <a:extLst>
              <a:ext uri="{FF2B5EF4-FFF2-40B4-BE49-F238E27FC236}">
                <a16:creationId xmlns:a16="http://schemas.microsoft.com/office/drawing/2014/main" id="{5A40135E-77F8-473F-81B1-088996267021}"/>
              </a:ext>
            </a:extLst>
          </p:cNvPr>
          <p:cNvSpPr txBox="1">
            <a:spLocks/>
          </p:cNvSpPr>
          <p:nvPr/>
        </p:nvSpPr>
        <p:spPr>
          <a:xfrm>
            <a:off x="1625599" y="1553560"/>
            <a:ext cx="8862292" cy="4168368"/>
          </a:xfrm>
          <a:prstGeom prst="rect">
            <a:avLst/>
          </a:prstGeom>
          <a:noFill/>
        </p:spPr>
        <p:txBody>
          <a:bodyPr tIns="270000" anchor="t">
            <a:noAutofit/>
          </a:bodyPr>
          <a:lstStyle>
            <a:lvl1pPr marL="360000" indent="-36000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438E21"/>
              </a:buClr>
              <a:buSzPct val="100000"/>
              <a:buFont typeface="Wingdings" pitchFamily="2" charset="2"/>
              <a:buChar char="§"/>
              <a:defRPr sz="1600" b="1" i="0" cap="none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20000" indent="-360000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3"/>
              </a:buClr>
              <a:buSzPct val="10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/>
                <a:cs typeface="Arial"/>
              </a:defRPr>
            </a:lvl2pPr>
            <a:lvl3pPr marL="982800" indent="-260350" algn="l" rtl="0" eaLnBrk="1" fontAlgn="base" hangingPunct="1">
              <a:spcBef>
                <a:spcPct val="0"/>
              </a:spcBef>
              <a:spcAft>
                <a:spcPct val="50000"/>
              </a:spcAft>
              <a:buClrTx/>
              <a:buSzPct val="60000"/>
              <a:buFontTx/>
              <a:buBlip>
                <a:blip/>
              </a:buBlip>
              <a:defRPr sz="1400">
                <a:solidFill>
                  <a:schemeClr val="tx1"/>
                </a:solidFill>
                <a:latin typeface="Arial"/>
                <a:cs typeface="Arial"/>
              </a:defRPr>
            </a:lvl3pPr>
            <a:lvl4pPr marL="1435100" indent="-292100" algn="l" rtl="0" eaLnBrk="1" fontAlgn="base" hangingPunct="1">
              <a:spcBef>
                <a:spcPct val="20000"/>
              </a:spcBef>
              <a:spcAft>
                <a:spcPct val="50000"/>
              </a:spcAft>
              <a:buSzPct val="90000"/>
              <a:defRPr sz="1400">
                <a:solidFill>
                  <a:schemeClr val="tx1"/>
                </a:solidFill>
                <a:latin typeface="+mn-lt"/>
              </a:defRPr>
            </a:lvl4pPr>
            <a:lvl5pPr marL="2387600" indent="-292100" algn="l" rtl="0" eaLnBrk="1" fontAlgn="base" hangingPunct="1">
              <a:spcBef>
                <a:spcPct val="20000"/>
              </a:spcBef>
              <a:spcAft>
                <a:spcPct val="0"/>
              </a:spcAft>
              <a:buSzPct val="35000"/>
              <a:defRPr sz="1400">
                <a:solidFill>
                  <a:schemeClr val="tx1"/>
                </a:solidFill>
                <a:latin typeface="+mn-lt"/>
              </a:defRPr>
            </a:lvl5pPr>
            <a:lvl6pPr marL="2844800" indent="-292100" algn="l" rtl="0" eaLnBrk="1" fontAlgn="base" hangingPunct="1">
              <a:spcBef>
                <a:spcPct val="20000"/>
              </a:spcBef>
              <a:spcAft>
                <a:spcPct val="0"/>
              </a:spcAft>
              <a:buSzPct val="35000"/>
              <a:defRPr sz="1400">
                <a:solidFill>
                  <a:schemeClr val="tx1"/>
                </a:solidFill>
                <a:latin typeface="+mn-lt"/>
              </a:defRPr>
            </a:lvl6pPr>
            <a:lvl7pPr marL="3302000" indent="-292100" algn="l" rtl="0" eaLnBrk="1" fontAlgn="base" hangingPunct="1">
              <a:spcBef>
                <a:spcPct val="20000"/>
              </a:spcBef>
              <a:spcAft>
                <a:spcPct val="0"/>
              </a:spcAft>
              <a:buSzPct val="35000"/>
              <a:defRPr sz="1400">
                <a:solidFill>
                  <a:schemeClr val="tx1"/>
                </a:solidFill>
                <a:latin typeface="+mn-lt"/>
              </a:defRPr>
            </a:lvl7pPr>
            <a:lvl8pPr marL="3759200" indent="-292100" algn="l" rtl="0" eaLnBrk="1" fontAlgn="base" hangingPunct="1">
              <a:spcBef>
                <a:spcPct val="20000"/>
              </a:spcBef>
              <a:spcAft>
                <a:spcPct val="0"/>
              </a:spcAft>
              <a:buSzPct val="35000"/>
              <a:defRPr sz="1400">
                <a:solidFill>
                  <a:schemeClr val="tx1"/>
                </a:solidFill>
                <a:latin typeface="+mn-lt"/>
              </a:defRPr>
            </a:lvl8pPr>
            <a:lvl9pPr marL="4216400" indent="-292100" algn="l" rtl="0" eaLnBrk="1" fontAlgn="base" hangingPunct="1">
              <a:spcBef>
                <a:spcPct val="20000"/>
              </a:spcBef>
              <a:spcAft>
                <a:spcPct val="0"/>
              </a:spcAft>
              <a:buSzPct val="35000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buClrTx/>
            </a:pPr>
            <a:r>
              <a:rPr lang="de-DE" altLang="de-DE" sz="1800" b="0" kern="0" dirty="0">
                <a:latin typeface="+mn-lt"/>
                <a:cs typeface="Arial" panose="020B0604020202020204" pitchFamily="34" charset="0"/>
                <a:hlinkClick r:id="rId2"/>
              </a:rPr>
              <a:t>Energiespar-</a:t>
            </a:r>
            <a:r>
              <a:rPr lang="de-DE" altLang="de-DE" sz="1800" b="0" kern="0" dirty="0" err="1">
                <a:latin typeface="+mn-lt"/>
                <a:cs typeface="Arial" panose="020B0604020202020204" pitchFamily="34" charset="0"/>
                <a:hlinkClick r:id="rId2"/>
              </a:rPr>
              <a:t>Contracting</a:t>
            </a:r>
            <a:r>
              <a:rPr lang="de-DE" altLang="de-DE" sz="1800" b="0" kern="0" dirty="0">
                <a:latin typeface="+mn-lt"/>
                <a:cs typeface="Arial" panose="020B0604020202020204" pitchFamily="34" charset="0"/>
                <a:hlinkClick r:id="rId2"/>
              </a:rPr>
              <a:t> – so funktioniert‘s</a:t>
            </a:r>
            <a:endParaRPr lang="de-DE" altLang="de-DE" sz="1800" b="0" kern="0" dirty="0">
              <a:latin typeface="+mn-lt"/>
              <a:cs typeface="Arial" panose="020B0604020202020204" pitchFamily="34" charset="0"/>
            </a:endParaRPr>
          </a:p>
          <a:p>
            <a:pPr defTabSz="914400">
              <a:buClr>
                <a:schemeClr val="tx1"/>
              </a:buClr>
            </a:pPr>
            <a:r>
              <a:rPr lang="de-DE" altLang="de-DE" sz="1800" b="0" kern="0" dirty="0">
                <a:solidFill>
                  <a:srgbClr val="0070C0"/>
                </a:solidFill>
                <a:latin typeface="+mn-lt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Was macht ein </a:t>
            </a:r>
            <a:r>
              <a:rPr lang="de-DE" altLang="de-DE" sz="1800" b="0" kern="0" dirty="0" err="1">
                <a:solidFill>
                  <a:srgbClr val="0070C0"/>
                </a:solidFill>
                <a:latin typeface="+mn-lt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Contractor</a:t>
            </a:r>
            <a:r>
              <a:rPr lang="de-DE" altLang="de-DE" sz="1800" b="0" kern="0" dirty="0">
                <a:solidFill>
                  <a:srgbClr val="0070C0"/>
                </a:solidFill>
                <a:latin typeface="+mn-lt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?</a:t>
            </a:r>
            <a:endParaRPr lang="de-DE" altLang="de-DE" sz="1800" b="0" kern="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defTabSz="914400">
              <a:buClrTx/>
            </a:pPr>
            <a:r>
              <a:rPr lang="de-DE" altLang="de-DE" sz="1800" b="0" kern="0" dirty="0">
                <a:latin typeface="+mn-lt"/>
                <a:cs typeface="Arial" panose="020B0604020202020204" pitchFamily="34" charset="0"/>
                <a:hlinkClick r:id="rId4"/>
              </a:rPr>
              <a:t>Ist Energiespar-</a:t>
            </a:r>
            <a:r>
              <a:rPr lang="de-DE" altLang="de-DE" sz="1800" b="0" kern="0" dirty="0" err="1">
                <a:latin typeface="+mn-lt"/>
                <a:cs typeface="Arial" panose="020B0604020202020204" pitchFamily="34" charset="0"/>
                <a:hlinkClick r:id="rId4"/>
              </a:rPr>
              <a:t>Contracting</a:t>
            </a:r>
            <a:r>
              <a:rPr lang="de-DE" altLang="de-DE" sz="1800" b="0" kern="0" dirty="0">
                <a:latin typeface="+mn-lt"/>
                <a:cs typeface="Arial" panose="020B0604020202020204" pitchFamily="34" charset="0"/>
                <a:hlinkClick r:id="rId4"/>
              </a:rPr>
              <a:t> immer möglich?</a:t>
            </a:r>
            <a:endParaRPr lang="de-DE" altLang="de-DE" sz="1800" b="0" kern="0" dirty="0">
              <a:latin typeface="+mn-lt"/>
              <a:cs typeface="Arial" panose="020B0604020202020204" pitchFamily="34" charset="0"/>
            </a:endParaRPr>
          </a:p>
          <a:p>
            <a:pPr defTabSz="914400">
              <a:buClrTx/>
            </a:pPr>
            <a:r>
              <a:rPr lang="de-DE" altLang="de-DE" sz="1800" b="0" kern="0" dirty="0">
                <a:latin typeface="+mn-lt"/>
                <a:cs typeface="Arial" panose="020B0604020202020204" pitchFamily="34" charset="0"/>
                <a:hlinkClick r:id="rId5"/>
              </a:rPr>
              <a:t>Warum wird Energiespar-</a:t>
            </a:r>
            <a:r>
              <a:rPr lang="de-DE" altLang="de-DE" sz="1800" b="0" kern="0" dirty="0" err="1">
                <a:latin typeface="+mn-lt"/>
                <a:cs typeface="Arial" panose="020B0604020202020204" pitchFamily="34" charset="0"/>
                <a:hlinkClick r:id="rId5"/>
              </a:rPr>
              <a:t>Contracting</a:t>
            </a:r>
            <a:r>
              <a:rPr lang="de-DE" altLang="de-DE" sz="1800" b="0" kern="0" dirty="0">
                <a:latin typeface="+mn-lt"/>
                <a:cs typeface="Arial" panose="020B0604020202020204" pitchFamily="34" charset="0"/>
                <a:hlinkClick r:id="rId5"/>
              </a:rPr>
              <a:t> bisher so wenig genutzt </a:t>
            </a:r>
            <a:br>
              <a:rPr lang="de-DE" altLang="de-DE" sz="1800" b="0" kern="0" dirty="0">
                <a:latin typeface="+mn-lt"/>
                <a:cs typeface="Arial" panose="020B0604020202020204" pitchFamily="34" charset="0"/>
                <a:hlinkClick r:id="rId5"/>
              </a:rPr>
            </a:br>
            <a:r>
              <a:rPr lang="de-DE" altLang="de-DE" sz="1800" b="0" kern="0" dirty="0">
                <a:latin typeface="+mn-lt"/>
                <a:cs typeface="Arial" panose="020B0604020202020204" pitchFamily="34" charset="0"/>
                <a:hlinkClick r:id="rId5"/>
              </a:rPr>
              <a:t>und was bringt das </a:t>
            </a:r>
            <a:r>
              <a:rPr lang="de-DE" altLang="de-DE" sz="1800" b="0" kern="0" dirty="0" err="1">
                <a:latin typeface="+mn-lt"/>
                <a:cs typeface="Arial" panose="020B0604020202020204" pitchFamily="34" charset="0"/>
                <a:hlinkClick r:id="rId5"/>
              </a:rPr>
              <a:t>dena</a:t>
            </a:r>
            <a:r>
              <a:rPr lang="de-DE" altLang="de-DE" sz="1800" b="0" kern="0" dirty="0">
                <a:latin typeface="+mn-lt"/>
                <a:cs typeface="Arial" panose="020B0604020202020204" pitchFamily="34" charset="0"/>
                <a:hlinkClick r:id="rId5"/>
              </a:rPr>
              <a:t>-Modellvorhaben?</a:t>
            </a:r>
            <a:endParaRPr lang="de-DE" altLang="de-DE" sz="1800" b="0" kern="0" dirty="0">
              <a:latin typeface="+mn-lt"/>
              <a:cs typeface="Arial" panose="020B0604020202020204" pitchFamily="34" charset="0"/>
            </a:endParaRPr>
          </a:p>
          <a:p>
            <a:pPr defTabSz="914400">
              <a:buClrTx/>
            </a:pPr>
            <a:r>
              <a:rPr lang="de-DE" altLang="de-DE" sz="1800" b="0" kern="0" dirty="0">
                <a:latin typeface="+mn-lt"/>
                <a:cs typeface="Arial" panose="020B0604020202020204" pitchFamily="34" charset="0"/>
                <a:hlinkClick r:id="rId6"/>
              </a:rPr>
              <a:t>Was ist denn diese Baseline im Energiespar-</a:t>
            </a:r>
            <a:r>
              <a:rPr lang="de-DE" altLang="de-DE" sz="1800" b="0" kern="0" dirty="0" err="1">
                <a:latin typeface="+mn-lt"/>
                <a:cs typeface="Arial" panose="020B0604020202020204" pitchFamily="34" charset="0"/>
                <a:hlinkClick r:id="rId6"/>
              </a:rPr>
              <a:t>Contracting</a:t>
            </a:r>
            <a:r>
              <a:rPr lang="de-DE" altLang="de-DE" sz="1800" b="0" kern="0" dirty="0">
                <a:latin typeface="+mn-lt"/>
                <a:cs typeface="Arial" panose="020B0604020202020204" pitchFamily="34" charset="0"/>
                <a:hlinkClick r:id="rId6"/>
              </a:rPr>
              <a:t>?</a:t>
            </a:r>
            <a:endParaRPr lang="de-DE" altLang="de-DE" sz="1800" b="0" kern="0" dirty="0">
              <a:latin typeface="+mn-lt"/>
              <a:cs typeface="Arial" panose="020B0604020202020204" pitchFamily="34" charset="0"/>
            </a:endParaRPr>
          </a:p>
          <a:p>
            <a:pPr defTabSz="914400">
              <a:buClrTx/>
            </a:pPr>
            <a:r>
              <a:rPr lang="de-DE" altLang="de-DE" sz="1800" b="0" kern="0" dirty="0">
                <a:latin typeface="+mn-lt"/>
                <a:cs typeface="Arial" panose="020B0604020202020204" pitchFamily="34" charset="0"/>
                <a:hlinkClick r:id="rId7"/>
              </a:rPr>
              <a:t>Wie lange dauert so ein Energiespar-</a:t>
            </a:r>
            <a:r>
              <a:rPr lang="de-DE" altLang="de-DE" sz="1800" b="0" kern="0" dirty="0" err="1">
                <a:latin typeface="+mn-lt"/>
                <a:cs typeface="Arial" panose="020B0604020202020204" pitchFamily="34" charset="0"/>
                <a:hlinkClick r:id="rId7"/>
              </a:rPr>
              <a:t>Contracting</a:t>
            </a:r>
            <a:r>
              <a:rPr lang="de-DE" altLang="de-DE" sz="1800" b="0" kern="0" dirty="0">
                <a:latin typeface="+mn-lt"/>
                <a:cs typeface="Arial" panose="020B0604020202020204" pitchFamily="34" charset="0"/>
                <a:hlinkClick r:id="rId7"/>
              </a:rPr>
              <a:t>?</a:t>
            </a:r>
            <a:endParaRPr lang="de-DE" altLang="de-DE" sz="1800" b="0" kern="0" dirty="0">
              <a:latin typeface="+mn-lt"/>
              <a:cs typeface="Arial" panose="020B0604020202020204" pitchFamily="34" charset="0"/>
            </a:endParaRPr>
          </a:p>
          <a:p>
            <a:pPr defTabSz="914400">
              <a:buClrTx/>
            </a:pPr>
            <a:r>
              <a:rPr lang="de-DE" altLang="de-DE" sz="1800" b="0" kern="0" dirty="0">
                <a:latin typeface="+mn-lt"/>
                <a:cs typeface="Arial" panose="020B0604020202020204" pitchFamily="34" charset="0"/>
                <a:hlinkClick r:id="rId8"/>
              </a:rPr>
              <a:t>Warum Energiespar-</a:t>
            </a:r>
            <a:r>
              <a:rPr lang="de-DE" altLang="de-DE" sz="1800" b="0" kern="0" dirty="0" err="1">
                <a:latin typeface="+mn-lt"/>
                <a:cs typeface="Arial" panose="020B0604020202020204" pitchFamily="34" charset="0"/>
                <a:hlinkClick r:id="rId8"/>
              </a:rPr>
              <a:t>Contracting</a:t>
            </a:r>
            <a:r>
              <a:rPr lang="de-DE" altLang="de-DE" sz="1800" b="0" kern="0" dirty="0">
                <a:latin typeface="+mn-lt"/>
                <a:cs typeface="Arial" panose="020B0604020202020204" pitchFamily="34" charset="0"/>
                <a:hlinkClick r:id="rId8"/>
              </a:rPr>
              <a:t>? </a:t>
            </a:r>
            <a:r>
              <a:rPr lang="de-DE" altLang="de-DE" sz="1800" b="0" kern="0" dirty="0">
                <a:latin typeface="+mn-lt"/>
                <a:cs typeface="Arial" panose="020B0604020202020204" pitchFamily="34" charset="0"/>
              </a:rPr>
              <a:t>Drei Teilnehmer des </a:t>
            </a:r>
            <a:r>
              <a:rPr lang="de-DE" altLang="de-DE" sz="1800" b="0" kern="0" dirty="0" err="1">
                <a:latin typeface="+mn-lt"/>
                <a:cs typeface="Arial" panose="020B0604020202020204" pitchFamily="34" charset="0"/>
              </a:rPr>
              <a:t>dena</a:t>
            </a:r>
            <a:r>
              <a:rPr lang="de-DE" altLang="de-DE" sz="1800" b="0" kern="0" dirty="0">
                <a:latin typeface="+mn-lt"/>
                <a:cs typeface="Arial" panose="020B0604020202020204" pitchFamily="34" charset="0"/>
              </a:rPr>
              <a:t>-Modellvorhabens erzählen, warum sie auf ESC setzen und was sie sich davon erhoffen</a:t>
            </a:r>
          </a:p>
          <a:p>
            <a:pPr defTabSz="914400"/>
            <a:endParaRPr lang="de-DE" altLang="de-DE" sz="1800" b="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/>
            <a:endParaRPr lang="de-DE" altLang="de-DE" sz="1800" kern="0" dirty="0">
              <a:latin typeface="Arial" panose="020B0604020202020204" pitchFamily="34" charset="0"/>
              <a:cs typeface="Arial" panose="020B0604020202020204" pitchFamily="34" charset="0"/>
              <a:hlinkClick r:id="rId9"/>
            </a:endParaRPr>
          </a:p>
          <a:p>
            <a:pPr defTabSz="914400"/>
            <a:endParaRPr lang="de-DE" altLang="de-DE" sz="1800" b="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0295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idx="11"/>
          </p:nvPr>
        </p:nvSpPr>
        <p:spPr>
          <a:xfrm>
            <a:off x="1096609" y="4534829"/>
            <a:ext cx="3987833" cy="360000"/>
          </a:xfrm>
        </p:spPr>
        <p:txBody>
          <a:bodyPr/>
          <a:lstStyle/>
          <a:p>
            <a:r>
              <a:rPr lang="de-DE" dirty="0">
                <a:hlinkClick r:id="rId2"/>
              </a:rPr>
              <a:t>www.kompetenzzentrum-contracting.de</a:t>
            </a:r>
            <a:r>
              <a:rPr lang="de-DE" dirty="0"/>
              <a:t> 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de-DE" dirty="0"/>
              <a:t>+49 (0)30 66 777-890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idx="13"/>
          </p:nvPr>
        </p:nvSpPr>
        <p:spPr>
          <a:xfrm>
            <a:off x="8183031" y="3914188"/>
            <a:ext cx="2380464" cy="620640"/>
          </a:xfrm>
        </p:spPr>
        <p:txBody>
          <a:bodyPr/>
          <a:lstStyle/>
          <a:p>
            <a:r>
              <a:rPr lang="de-DE" dirty="0"/>
              <a:t>Kompetenzzentrum </a:t>
            </a:r>
            <a:r>
              <a:rPr lang="de-DE" dirty="0" err="1"/>
              <a:t>Contracting</a:t>
            </a:r>
            <a:r>
              <a:rPr lang="de-DE" dirty="0"/>
              <a:t> der </a:t>
            </a:r>
            <a:r>
              <a:rPr lang="de-DE" dirty="0" err="1"/>
              <a:t>dena</a:t>
            </a:r>
            <a:endParaRPr lang="de-DE" dirty="0"/>
          </a:p>
        </p:txBody>
      </p:sp>
      <p:sp>
        <p:nvSpPr>
          <p:cNvPr id="5" name="Textplatzhalter 1">
            <a:extLst>
              <a:ext uri="{FF2B5EF4-FFF2-40B4-BE49-F238E27FC236}">
                <a16:creationId xmlns:a16="http://schemas.microsoft.com/office/drawing/2014/main" id="{FEF1F6B2-0180-47F5-A9C7-8F0796FC50B3}"/>
              </a:ext>
            </a:extLst>
          </p:cNvPr>
          <p:cNvSpPr txBox="1">
            <a:spLocks/>
          </p:cNvSpPr>
          <p:nvPr/>
        </p:nvSpPr>
        <p:spPr>
          <a:xfrm>
            <a:off x="996271" y="3976300"/>
            <a:ext cx="2520000" cy="360000"/>
          </a:xfrm>
          <a:prstGeom prst="rect">
            <a:avLst/>
          </a:prstGeom>
          <a:noFill/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err="1"/>
              <a:t>esc</a:t>
            </a:r>
            <a:r>
              <a:rPr lang="de-DE" dirty="0"/>
              <a:t>-mv(at)dena.de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9DA2861-DAC8-4135-B3D7-3BF1F62327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654" y="4534828"/>
            <a:ext cx="460578" cy="33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127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liennummernplatzhalter 18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C02FF0A3-4780-9D48-89EF-8FC3721F9B46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20" name="Titel 1">
            <a:extLst>
              <a:ext uri="{FF2B5EF4-FFF2-40B4-BE49-F238E27FC236}">
                <a16:creationId xmlns:a16="http://schemas.microsoft.com/office/drawing/2014/main" id="{7C376BDF-93DE-44EC-9472-242043B18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036" y="635860"/>
            <a:ext cx="10515600" cy="1018748"/>
          </a:xfrm>
        </p:spPr>
        <p:txBody>
          <a:bodyPr/>
          <a:lstStyle/>
          <a:p>
            <a:r>
              <a:rPr lang="de-DE" sz="2650" dirty="0"/>
              <a:t>Ausgangssituation vieler Gebäudeeigentümer der öffentlichen Hand</a:t>
            </a:r>
            <a:br>
              <a:rPr lang="de-DE" dirty="0"/>
            </a:br>
            <a:r>
              <a:rPr lang="de-DE" sz="2200" dirty="0"/>
              <a:t>z.B. Kommunen</a:t>
            </a:r>
          </a:p>
        </p:txBody>
      </p:sp>
      <p:pic>
        <p:nvPicPr>
          <p:cNvPr id="28" name="Grafik 27">
            <a:extLst>
              <a:ext uri="{FF2B5EF4-FFF2-40B4-BE49-F238E27FC236}">
                <a16:creationId xmlns:a16="http://schemas.microsoft.com/office/drawing/2014/main" id="{E92D9F04-19AD-4825-A462-C8240F5D55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406" y="1802653"/>
            <a:ext cx="7897612" cy="376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644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liennummernplatzhalter 18">
            <a:extLst>
              <a:ext uri="{FF2B5EF4-FFF2-40B4-BE49-F238E27FC236}">
                <a16:creationId xmlns:a16="http://schemas.microsoft.com/office/drawing/2014/main" id="{E0DCB055-F26A-40EE-8014-BA5CB3554F80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C02FF0A3-4780-9D48-89EF-8FC3721F9B46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22" name="Inhaltsplatzhalter 5">
            <a:extLst>
              <a:ext uri="{FF2B5EF4-FFF2-40B4-BE49-F238E27FC236}">
                <a16:creationId xmlns:a16="http://schemas.microsoft.com/office/drawing/2014/main" id="{6D349AFD-A414-4B34-BBD3-224EDF955FB9}"/>
              </a:ext>
            </a:extLst>
          </p:cNvPr>
          <p:cNvSpPr txBox="1">
            <a:spLocks/>
          </p:cNvSpPr>
          <p:nvPr/>
        </p:nvSpPr>
        <p:spPr>
          <a:xfrm>
            <a:off x="1205217" y="1215915"/>
            <a:ext cx="8519602" cy="4957238"/>
          </a:xfrm>
          <a:prstGeom prst="rect">
            <a:avLst/>
          </a:prstGeom>
          <a:noFill/>
        </p:spPr>
        <p:txBody>
          <a:bodyPr tIns="270000" anchor="t">
            <a:noAutofit/>
          </a:bodyPr>
          <a:lstStyle>
            <a:lvl1pPr marL="360000" indent="-36000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438E21"/>
              </a:buClr>
              <a:buSzPct val="100000"/>
              <a:buFont typeface="Wingdings" pitchFamily="2" charset="2"/>
              <a:buChar char="§"/>
              <a:defRPr sz="1600" b="1" i="0" cap="none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20000" indent="-360000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3"/>
              </a:buClr>
              <a:buSzPct val="10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/>
                <a:cs typeface="Arial"/>
              </a:defRPr>
            </a:lvl2pPr>
            <a:lvl3pPr marL="982800" indent="-260350" algn="l" rtl="0" eaLnBrk="1" fontAlgn="base" hangingPunct="1">
              <a:spcBef>
                <a:spcPct val="0"/>
              </a:spcBef>
              <a:spcAft>
                <a:spcPct val="50000"/>
              </a:spcAft>
              <a:buClrTx/>
              <a:buSzPct val="60000"/>
              <a:buFontTx/>
              <a:buBlip>
                <a:blip/>
              </a:buBlip>
              <a:defRPr sz="1400">
                <a:solidFill>
                  <a:schemeClr val="tx1"/>
                </a:solidFill>
                <a:latin typeface="Arial"/>
                <a:cs typeface="Arial"/>
              </a:defRPr>
            </a:lvl3pPr>
            <a:lvl4pPr marL="1435100" indent="-292100" algn="l" rtl="0" eaLnBrk="1" fontAlgn="base" hangingPunct="1">
              <a:spcBef>
                <a:spcPct val="20000"/>
              </a:spcBef>
              <a:spcAft>
                <a:spcPct val="50000"/>
              </a:spcAft>
              <a:buSzPct val="90000"/>
              <a:defRPr sz="1400">
                <a:solidFill>
                  <a:schemeClr val="tx1"/>
                </a:solidFill>
                <a:latin typeface="+mn-lt"/>
              </a:defRPr>
            </a:lvl4pPr>
            <a:lvl5pPr marL="2387600" indent="-292100" algn="l" rtl="0" eaLnBrk="1" fontAlgn="base" hangingPunct="1">
              <a:spcBef>
                <a:spcPct val="20000"/>
              </a:spcBef>
              <a:spcAft>
                <a:spcPct val="0"/>
              </a:spcAft>
              <a:buSzPct val="35000"/>
              <a:defRPr sz="1400">
                <a:solidFill>
                  <a:schemeClr val="tx1"/>
                </a:solidFill>
                <a:latin typeface="+mn-lt"/>
              </a:defRPr>
            </a:lvl5pPr>
            <a:lvl6pPr marL="2844800" indent="-292100" algn="l" rtl="0" eaLnBrk="1" fontAlgn="base" hangingPunct="1">
              <a:spcBef>
                <a:spcPct val="20000"/>
              </a:spcBef>
              <a:spcAft>
                <a:spcPct val="0"/>
              </a:spcAft>
              <a:buSzPct val="35000"/>
              <a:defRPr sz="1400">
                <a:solidFill>
                  <a:schemeClr val="tx1"/>
                </a:solidFill>
                <a:latin typeface="+mn-lt"/>
              </a:defRPr>
            </a:lvl6pPr>
            <a:lvl7pPr marL="3302000" indent="-292100" algn="l" rtl="0" eaLnBrk="1" fontAlgn="base" hangingPunct="1">
              <a:spcBef>
                <a:spcPct val="20000"/>
              </a:spcBef>
              <a:spcAft>
                <a:spcPct val="0"/>
              </a:spcAft>
              <a:buSzPct val="35000"/>
              <a:defRPr sz="1400">
                <a:solidFill>
                  <a:schemeClr val="tx1"/>
                </a:solidFill>
                <a:latin typeface="+mn-lt"/>
              </a:defRPr>
            </a:lvl7pPr>
            <a:lvl8pPr marL="3759200" indent="-292100" algn="l" rtl="0" eaLnBrk="1" fontAlgn="base" hangingPunct="1">
              <a:spcBef>
                <a:spcPct val="20000"/>
              </a:spcBef>
              <a:spcAft>
                <a:spcPct val="0"/>
              </a:spcAft>
              <a:buSzPct val="35000"/>
              <a:defRPr sz="1400">
                <a:solidFill>
                  <a:schemeClr val="tx1"/>
                </a:solidFill>
                <a:latin typeface="+mn-lt"/>
              </a:defRPr>
            </a:lvl8pPr>
            <a:lvl9pPr marL="4216400" indent="-292100" algn="l" rtl="0" eaLnBrk="1" fontAlgn="base" hangingPunct="1">
              <a:spcBef>
                <a:spcPct val="20000"/>
              </a:spcBef>
              <a:spcAft>
                <a:spcPct val="0"/>
              </a:spcAft>
              <a:buSzPct val="35000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buClrTx/>
            </a:pPr>
            <a:r>
              <a:rPr kumimoji="0" lang="de-DE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Energiespar-</a:t>
            </a:r>
            <a:r>
              <a:rPr kumimoji="0" lang="de-DE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Contracting</a:t>
            </a:r>
            <a:r>
              <a:rPr kumimoji="0" lang="de-DE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 (ESC) = eine Energiedienstleistung, mit der bspw. Gemeinden, Städte, Landkreise und Bundesländer umfassende Energieeffizienzmaßnahmen an ihren Gebäuden zügig und mit Garantie auf Einsparung von Energiekosten umsetzen können – selbst wenn es an Personal, Know-how und/oder finanziellen Ressourcen für diese Aufgaben mangelt. </a:t>
            </a:r>
          </a:p>
          <a:p>
            <a:pPr defTabSz="914400">
              <a:buClrTx/>
            </a:pPr>
            <a:r>
              <a:rPr kumimoji="0" lang="de-DE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Beim ESC überträgt der Gebäudeeigentümer die Energieverbrauchssenkung an seinen Gebäuden (durch Investition und optimierte Betriebsführung) einem spezialisierten Dienstleistungsunternehmen = </a:t>
            </a:r>
            <a:r>
              <a:rPr kumimoji="0" lang="de-DE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Energiespar-</a:t>
            </a:r>
            <a:r>
              <a:rPr kumimoji="0" lang="de-DE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C</a:t>
            </a:r>
            <a:r>
              <a:rPr kumimoji="0" lang="de-DE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ontractor</a:t>
            </a:r>
            <a:endParaRPr kumimoji="0" lang="de-DE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Arial"/>
            </a:endParaRPr>
          </a:p>
          <a:p>
            <a:pPr defTabSz="914400">
              <a:buClrTx/>
            </a:pPr>
            <a:r>
              <a:rPr kumimoji="0" lang="de-DE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Der </a:t>
            </a:r>
            <a:r>
              <a:rPr kumimoji="0" lang="de-DE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Contractor</a:t>
            </a:r>
            <a:r>
              <a:rPr kumimoji="0" lang="de-DE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 betrachtet das Gebäude oder den Gebäudepool ganzheitlich mit </a:t>
            </a:r>
            <a:br>
              <a:rPr kumimoji="0" lang="de-DE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</a:br>
            <a:r>
              <a:rPr kumimoji="0" lang="de-DE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dem Ziel, Energieverbrauch, Energiekosten und CO</a:t>
            </a:r>
            <a:r>
              <a:rPr kumimoji="0" lang="de-DE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2</a:t>
            </a:r>
            <a:r>
              <a:rPr kumimoji="0" lang="de-DE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-Emissionen zu minimieren.</a:t>
            </a:r>
          </a:p>
          <a:p>
            <a:pPr defTabSz="914400">
              <a:buClrTx/>
            </a:pPr>
            <a:r>
              <a:rPr kumimoji="0" lang="de-DE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Dafür plant, realisiert und vorfinanziert er technische, bauliche und organisatorische Maßnahmen.</a:t>
            </a:r>
          </a:p>
          <a:p>
            <a:pPr defTabSz="914400">
              <a:buClrTx/>
            </a:pPr>
            <a:r>
              <a:rPr kumimoji="0" lang="de-DE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Die Höhe der Einsparung garantiert der </a:t>
            </a:r>
            <a:r>
              <a:rPr kumimoji="0" lang="de-DE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Contractor</a:t>
            </a:r>
            <a:r>
              <a:rPr kumimoji="0" lang="de-DE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 vertraglich. </a:t>
            </a:r>
          </a:p>
          <a:p>
            <a:pPr defTabSz="914400">
              <a:buClrTx/>
            </a:pPr>
            <a:r>
              <a:rPr kumimoji="0" lang="de-DE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Außerdem kümmert er sich um die Instandhaltung der neuen Technik, eine optimierte Betriebsführung und ggf. auch um die Wartung. </a:t>
            </a:r>
          </a:p>
          <a:p>
            <a:pPr defTabSz="914400">
              <a:buClrTx/>
            </a:pPr>
            <a:endParaRPr kumimoji="0" lang="de-DE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Arial"/>
            </a:endParaRPr>
          </a:p>
          <a:p>
            <a:pPr defTabSz="914400">
              <a:buClrTx/>
            </a:pPr>
            <a:endParaRPr kumimoji="0" lang="de-DE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60000" marR="0" lvl="0" indent="-3600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438E21"/>
              </a:buClr>
              <a:buSzPct val="100000"/>
              <a:buFont typeface="Wingdings" pitchFamily="2" charset="2"/>
              <a:buChar char="§"/>
              <a:tabLst/>
              <a:defRPr/>
            </a:pPr>
            <a:endParaRPr kumimoji="0" lang="de-DE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3" name="Titel 4">
            <a:extLst>
              <a:ext uri="{FF2B5EF4-FFF2-40B4-BE49-F238E27FC236}">
                <a16:creationId xmlns:a16="http://schemas.microsoft.com/office/drawing/2014/main" id="{33C56B67-C73F-4DC7-9527-6467D2CFA28C}"/>
              </a:ext>
            </a:extLst>
          </p:cNvPr>
          <p:cNvSpPr txBox="1">
            <a:spLocks/>
          </p:cNvSpPr>
          <p:nvPr/>
        </p:nvSpPr>
        <p:spPr>
          <a:xfrm>
            <a:off x="931378" y="644522"/>
            <a:ext cx="8682605" cy="562062"/>
          </a:xfrm>
          <a:prstGeom prst="rect">
            <a:avLst/>
          </a:prstGeom>
        </p:spPr>
        <p:txBody>
          <a:bodyPr anchor="t">
            <a:noAutofit/>
          </a:bodyPr>
          <a:lstStyle>
            <a:lvl1pPr algn="l" rtl="0" eaLnBrk="1" fontAlgn="base" hangingPunct="1">
              <a:lnSpc>
                <a:spcPts val="2960"/>
              </a:lnSpc>
              <a:spcBef>
                <a:spcPct val="0"/>
              </a:spcBef>
              <a:spcAft>
                <a:spcPct val="0"/>
              </a:spcAft>
              <a:defRPr sz="2800" b="1" i="0" cap="none" baseline="0">
                <a:solidFill>
                  <a:srgbClr val="438E21"/>
                </a:solidFill>
                <a:latin typeface="Arial"/>
                <a:ea typeface="+mj-ea"/>
                <a:cs typeface="Arial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FF9900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FF9900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FF9900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FF9900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FF9900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FF9900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FF9900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FF9900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ts val="296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Arial"/>
              </a:rPr>
              <a:t>Was ist Energiespar-</a:t>
            </a:r>
            <a:r>
              <a:rPr kumimoji="0" lang="de-DE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Arial"/>
              </a:rPr>
              <a:t>Contracting</a:t>
            </a:r>
            <a:r>
              <a:rPr kumimoji="0" lang="de-DE" sz="2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Arial"/>
              </a:rPr>
              <a:t>? (1)</a:t>
            </a:r>
          </a:p>
        </p:txBody>
      </p:sp>
    </p:spTree>
    <p:extLst>
      <p:ext uri="{BB962C8B-B14F-4D97-AF65-F5344CB8AC3E}">
        <p14:creationId xmlns:p14="http://schemas.microsoft.com/office/powerpoint/2010/main" val="1058797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liennummernplatzhalter 18">
            <a:extLst>
              <a:ext uri="{FF2B5EF4-FFF2-40B4-BE49-F238E27FC236}">
                <a16:creationId xmlns:a16="http://schemas.microsoft.com/office/drawing/2014/main" id="{2E796B7E-3E4D-4B78-8802-132A283F2D5E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C02FF0A3-4780-9D48-89EF-8FC3721F9B46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23" name="Inhaltsplatzhalter 5">
            <a:extLst>
              <a:ext uri="{FF2B5EF4-FFF2-40B4-BE49-F238E27FC236}">
                <a16:creationId xmlns:a16="http://schemas.microsoft.com/office/drawing/2014/main" id="{9746AFCE-7BE6-401F-AE57-3EF8C745D31F}"/>
              </a:ext>
            </a:extLst>
          </p:cNvPr>
          <p:cNvSpPr txBox="1">
            <a:spLocks/>
          </p:cNvSpPr>
          <p:nvPr/>
        </p:nvSpPr>
        <p:spPr>
          <a:xfrm>
            <a:off x="1205157" y="1223477"/>
            <a:ext cx="8460697" cy="4876342"/>
          </a:xfrm>
          <a:prstGeom prst="rect">
            <a:avLst/>
          </a:prstGeom>
          <a:noFill/>
        </p:spPr>
        <p:txBody>
          <a:bodyPr tIns="270000" anchor="t">
            <a:noAutofit/>
          </a:bodyPr>
          <a:lstStyle>
            <a:lvl1pPr marL="360000" indent="-360000" algn="l" rtl="0" eaLnBrk="1" fontAlgn="base" hangingPunct="1">
              <a:spcBef>
                <a:spcPts val="600"/>
              </a:spcBef>
              <a:spcAft>
                <a:spcPts val="600"/>
              </a:spcAft>
              <a:buClr>
                <a:srgbClr val="438E21"/>
              </a:buClr>
              <a:buSzPct val="100000"/>
              <a:buFont typeface="Wingdings" pitchFamily="2" charset="2"/>
              <a:buChar char="§"/>
              <a:defRPr sz="1600" b="1" i="0" cap="none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20000" indent="-360000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chemeClr val="accent3"/>
              </a:buClr>
              <a:buSzPct val="10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/>
                <a:cs typeface="Arial"/>
              </a:defRPr>
            </a:lvl2pPr>
            <a:lvl3pPr marL="982800" indent="-260350" algn="l" rtl="0" eaLnBrk="1" fontAlgn="base" hangingPunct="1">
              <a:spcBef>
                <a:spcPct val="0"/>
              </a:spcBef>
              <a:spcAft>
                <a:spcPct val="50000"/>
              </a:spcAft>
              <a:buClrTx/>
              <a:buSzPct val="60000"/>
              <a:buFontTx/>
              <a:buBlip>
                <a:blip/>
              </a:buBlip>
              <a:defRPr sz="1400">
                <a:solidFill>
                  <a:schemeClr val="tx1"/>
                </a:solidFill>
                <a:latin typeface="Arial"/>
                <a:cs typeface="Arial"/>
              </a:defRPr>
            </a:lvl3pPr>
            <a:lvl4pPr marL="1435100" indent="-292100" algn="l" rtl="0" eaLnBrk="1" fontAlgn="base" hangingPunct="1">
              <a:spcBef>
                <a:spcPct val="20000"/>
              </a:spcBef>
              <a:spcAft>
                <a:spcPct val="50000"/>
              </a:spcAft>
              <a:buSzPct val="90000"/>
              <a:defRPr sz="1400">
                <a:solidFill>
                  <a:schemeClr val="tx1"/>
                </a:solidFill>
                <a:latin typeface="+mn-lt"/>
              </a:defRPr>
            </a:lvl4pPr>
            <a:lvl5pPr marL="2387600" indent="-292100" algn="l" rtl="0" eaLnBrk="1" fontAlgn="base" hangingPunct="1">
              <a:spcBef>
                <a:spcPct val="20000"/>
              </a:spcBef>
              <a:spcAft>
                <a:spcPct val="0"/>
              </a:spcAft>
              <a:buSzPct val="35000"/>
              <a:defRPr sz="1400">
                <a:solidFill>
                  <a:schemeClr val="tx1"/>
                </a:solidFill>
                <a:latin typeface="+mn-lt"/>
              </a:defRPr>
            </a:lvl5pPr>
            <a:lvl6pPr marL="2844800" indent="-292100" algn="l" rtl="0" eaLnBrk="1" fontAlgn="base" hangingPunct="1">
              <a:spcBef>
                <a:spcPct val="20000"/>
              </a:spcBef>
              <a:spcAft>
                <a:spcPct val="0"/>
              </a:spcAft>
              <a:buSzPct val="35000"/>
              <a:defRPr sz="1400">
                <a:solidFill>
                  <a:schemeClr val="tx1"/>
                </a:solidFill>
                <a:latin typeface="+mn-lt"/>
              </a:defRPr>
            </a:lvl6pPr>
            <a:lvl7pPr marL="3302000" indent="-292100" algn="l" rtl="0" eaLnBrk="1" fontAlgn="base" hangingPunct="1">
              <a:spcBef>
                <a:spcPct val="20000"/>
              </a:spcBef>
              <a:spcAft>
                <a:spcPct val="0"/>
              </a:spcAft>
              <a:buSzPct val="35000"/>
              <a:defRPr sz="1400">
                <a:solidFill>
                  <a:schemeClr val="tx1"/>
                </a:solidFill>
                <a:latin typeface="+mn-lt"/>
              </a:defRPr>
            </a:lvl7pPr>
            <a:lvl8pPr marL="3759200" indent="-292100" algn="l" rtl="0" eaLnBrk="1" fontAlgn="base" hangingPunct="1">
              <a:spcBef>
                <a:spcPct val="20000"/>
              </a:spcBef>
              <a:spcAft>
                <a:spcPct val="0"/>
              </a:spcAft>
              <a:buSzPct val="35000"/>
              <a:defRPr sz="1400">
                <a:solidFill>
                  <a:schemeClr val="tx1"/>
                </a:solidFill>
                <a:latin typeface="+mn-lt"/>
              </a:defRPr>
            </a:lvl8pPr>
            <a:lvl9pPr marL="4216400" indent="-292100" algn="l" rtl="0" eaLnBrk="1" fontAlgn="base" hangingPunct="1">
              <a:spcBef>
                <a:spcPct val="20000"/>
              </a:spcBef>
              <a:spcAft>
                <a:spcPct val="0"/>
              </a:spcAft>
              <a:buSzPct val="35000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tabLst/>
              <a:defRPr/>
            </a:pP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Durch Monitoring, Controlling der Energieverbräuche und kontinuierliches Optimieren der technischen Anlagen gewährleistet der </a:t>
            </a:r>
            <a:r>
              <a:rPr kumimoji="0" lang="de-DE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Contractor</a:t>
            </a: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, dass die Einsparung auch erreicht wird. 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buClrTx/>
              <a:buSzPct val="100000"/>
              <a:tabLst/>
              <a:defRPr/>
            </a:pP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Seine Dienstleistungen und Investitionen refinanzieren sich ganz oder teilweise durch die eingesparten Energiekosten, die der </a:t>
            </a:r>
            <a:r>
              <a:rPr kumimoji="0" lang="de-DE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Contractor</a:t>
            </a: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 im Rahmen einer monatlichen Rate während der Vertragslaufzeit von üblicherweise 7-12 Jahren vom Gebäudeeigentümer erhält.</a:t>
            </a:r>
            <a:endParaRPr lang="de-DE" b="0" kern="0" dirty="0">
              <a:solidFill>
                <a:srgbClr val="000000"/>
              </a:solidFill>
              <a:latin typeface="+mn-lt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Pct val="100000"/>
              <a:tabLst/>
              <a:defRPr/>
            </a:pPr>
            <a:endParaRPr kumimoji="0" lang="de-DE" sz="3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None/>
              <a:tabLst/>
              <a:defRPr/>
            </a:pPr>
            <a:r>
              <a:rPr kumimoji="0" lang="de-DE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Eignungskriterien für ESC:</a:t>
            </a:r>
          </a:p>
          <a:p>
            <a:pPr defTabSz="914400">
              <a:buClrTx/>
            </a:pPr>
            <a:r>
              <a:rPr lang="de-DE" b="0" kern="0" dirty="0">
                <a:solidFill>
                  <a:srgbClr val="000000"/>
                </a:solidFill>
                <a:latin typeface="+mn-lt"/>
              </a:rPr>
              <a:t>Nichtwohngebäude und im Eigentum (z.B. der Kommune) sowie keine Änderungen der Eigentumsverhältnisse in den nächsten 7-12 Jahren</a:t>
            </a:r>
          </a:p>
          <a:p>
            <a:pPr defTabSz="914400">
              <a:buClrTx/>
            </a:pPr>
            <a:r>
              <a:rPr lang="de-DE" b="0" kern="0" dirty="0">
                <a:solidFill>
                  <a:srgbClr val="000000"/>
                </a:solidFill>
                <a:latin typeface="+mn-lt"/>
              </a:rPr>
              <a:t>Keine wesentlichen Nutzungsveränderungen in den nächsten 3 Jahren</a:t>
            </a:r>
          </a:p>
          <a:p>
            <a:pPr defTabSz="914400">
              <a:buClrTx/>
            </a:pPr>
            <a:r>
              <a:rPr lang="de-DE" b="0" kern="0" dirty="0">
                <a:solidFill>
                  <a:srgbClr val="000000"/>
                </a:solidFill>
                <a:latin typeface="+mn-lt"/>
              </a:rPr>
              <a:t>Energiekosten &gt;150.000 Euro/Jahr und Einsparpotenzial bei der Gebäudetechnik</a:t>
            </a:r>
          </a:p>
          <a:p>
            <a:pPr defTabSz="914400">
              <a:buClrTx/>
            </a:pPr>
            <a:r>
              <a:rPr lang="de-DE" b="0" kern="0" dirty="0">
                <a:solidFill>
                  <a:srgbClr val="000000"/>
                </a:solidFill>
                <a:latin typeface="+mn-lt"/>
              </a:rPr>
              <a:t>Keine zu große Entfernung zwischen den Einzelgebäuden eines Pools (&lt; 30km)</a:t>
            </a:r>
          </a:p>
          <a:p>
            <a:pPr defTabSz="914400">
              <a:buClrTx/>
            </a:pPr>
            <a:endParaRPr kumimoji="0" lang="de-DE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None/>
              <a:tabLst/>
              <a:defRPr/>
            </a:pPr>
            <a:endParaRPr kumimoji="0" lang="de-DE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4" name="Titel 4">
            <a:extLst>
              <a:ext uri="{FF2B5EF4-FFF2-40B4-BE49-F238E27FC236}">
                <a16:creationId xmlns:a16="http://schemas.microsoft.com/office/drawing/2014/main" id="{BE7CD4B6-51F0-4150-B662-93FFAC062BC5}"/>
              </a:ext>
            </a:extLst>
          </p:cNvPr>
          <p:cNvSpPr txBox="1">
            <a:spLocks/>
          </p:cNvSpPr>
          <p:nvPr/>
        </p:nvSpPr>
        <p:spPr>
          <a:xfrm>
            <a:off x="928341" y="647477"/>
            <a:ext cx="8356600" cy="5760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 rtl="0" eaLnBrk="1" fontAlgn="base" hangingPunct="1">
              <a:lnSpc>
                <a:spcPts val="2960"/>
              </a:lnSpc>
              <a:spcBef>
                <a:spcPct val="0"/>
              </a:spcBef>
              <a:spcAft>
                <a:spcPct val="0"/>
              </a:spcAft>
              <a:defRPr sz="2800" b="1" i="0" cap="none" baseline="0">
                <a:solidFill>
                  <a:srgbClr val="438E21"/>
                </a:solidFill>
                <a:latin typeface="Arial"/>
                <a:ea typeface="+mj-ea"/>
                <a:cs typeface="Arial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FF9900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FF9900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FF9900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FF9900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FF9900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FF9900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FF9900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FF9900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ts val="296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Arial"/>
              </a:rPr>
              <a:t>Was ist Energiespar-</a:t>
            </a:r>
            <a:r>
              <a:rPr kumimoji="0" lang="de-DE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Arial"/>
              </a:rPr>
              <a:t>Contracting</a:t>
            </a:r>
            <a:r>
              <a:rPr kumimoji="0" lang="de-DE" sz="2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Arial"/>
              </a:rPr>
              <a:t>? (2)</a:t>
            </a:r>
          </a:p>
        </p:txBody>
      </p:sp>
    </p:spTree>
    <p:extLst>
      <p:ext uri="{BB962C8B-B14F-4D97-AF65-F5344CB8AC3E}">
        <p14:creationId xmlns:p14="http://schemas.microsoft.com/office/powerpoint/2010/main" val="1765357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 17">
            <a:extLst>
              <a:ext uri="{FF2B5EF4-FFF2-40B4-BE49-F238E27FC236}">
                <a16:creationId xmlns:a16="http://schemas.microsoft.com/office/drawing/2014/main" id="{8AA03E89-699C-44BD-93EC-9BD9B3405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599" y="603173"/>
            <a:ext cx="10620000" cy="867930"/>
          </a:xfrm>
        </p:spPr>
        <p:txBody>
          <a:bodyPr/>
          <a:lstStyle/>
          <a:p>
            <a:r>
              <a:rPr lang="de-DE" dirty="0"/>
              <a:t>Funktionsprinzip Energiespar-</a:t>
            </a:r>
            <a:r>
              <a:rPr lang="de-DE" dirty="0" err="1"/>
              <a:t>Contracting</a:t>
            </a:r>
            <a:endParaRPr lang="de-DE" dirty="0"/>
          </a:p>
        </p:txBody>
      </p:sp>
      <p:sp>
        <p:nvSpPr>
          <p:cNvPr id="19" name="Foliennummernplatzhalter 18">
            <a:extLst>
              <a:ext uri="{FF2B5EF4-FFF2-40B4-BE49-F238E27FC236}">
                <a16:creationId xmlns:a16="http://schemas.microsoft.com/office/drawing/2014/main" id="{235E951E-DEA4-40E9-86E6-279E9A3E51B5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C02FF0A3-4780-9D48-89EF-8FC3721F9B46}" type="slidenum">
              <a:rPr lang="de-DE" smtClean="0"/>
              <a:pPr/>
              <a:t>5</a:t>
            </a:fld>
            <a:endParaRPr lang="de-DE" dirty="0"/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E1766C01-8C53-440C-B672-C0615D0478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116" y="1285280"/>
            <a:ext cx="6593378" cy="428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25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liennummernplatzhalter 18">
            <a:extLst>
              <a:ext uri="{FF2B5EF4-FFF2-40B4-BE49-F238E27FC236}">
                <a16:creationId xmlns:a16="http://schemas.microsoft.com/office/drawing/2014/main" id="{42E37E45-5441-4B65-BAAF-173268E758B4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C02FF0A3-4780-9D48-89EF-8FC3721F9B46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21" name="Titel 4">
            <a:extLst>
              <a:ext uri="{FF2B5EF4-FFF2-40B4-BE49-F238E27FC236}">
                <a16:creationId xmlns:a16="http://schemas.microsoft.com/office/drawing/2014/main" id="{64D3D53A-20D6-48DC-BE28-D0001AA20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164" y="578792"/>
            <a:ext cx="8795830" cy="945705"/>
          </a:xfrm>
        </p:spPr>
        <p:txBody>
          <a:bodyPr/>
          <a:lstStyle/>
          <a:p>
            <a:r>
              <a:rPr lang="de-DE" dirty="0"/>
              <a:t>Vorteile von Energiespar-Contracting</a:t>
            </a:r>
            <a:endParaRPr lang="de-DE" dirty="0">
              <a:solidFill>
                <a:srgbClr val="438E21"/>
              </a:solidFill>
            </a:endParaRPr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40B18BE2-E7E1-4F40-9F85-D624260944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518" y="1189498"/>
            <a:ext cx="7081634" cy="473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220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liennummernplatzhalter 18">
            <a:extLst>
              <a:ext uri="{FF2B5EF4-FFF2-40B4-BE49-F238E27FC236}">
                <a16:creationId xmlns:a16="http://schemas.microsoft.com/office/drawing/2014/main" id="{C306AD32-38B8-471A-8301-355A8AC45C75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C02FF0A3-4780-9D48-89EF-8FC3721F9B46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20" name="Titel 4">
            <a:extLst>
              <a:ext uri="{FF2B5EF4-FFF2-40B4-BE49-F238E27FC236}">
                <a16:creationId xmlns:a16="http://schemas.microsoft.com/office/drawing/2014/main" id="{737B684A-C79A-4A20-B4A7-9E4B37EE3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179" y="612551"/>
            <a:ext cx="8356600" cy="846527"/>
          </a:xfrm>
        </p:spPr>
        <p:txBody>
          <a:bodyPr>
            <a:normAutofit/>
          </a:bodyPr>
          <a:lstStyle/>
          <a:p>
            <a:r>
              <a:rPr lang="de-DE" dirty="0"/>
              <a:t>Beteiligte am Energiespar-</a:t>
            </a:r>
            <a:r>
              <a:rPr lang="de-DE" dirty="0" err="1"/>
              <a:t>Contracting</a:t>
            </a:r>
            <a:r>
              <a:rPr lang="de-DE" dirty="0"/>
              <a:t>-Prozess</a:t>
            </a:r>
            <a:br>
              <a:rPr lang="de-DE" dirty="0"/>
            </a:br>
            <a:r>
              <a:rPr lang="de-DE" sz="2200" dirty="0"/>
              <a:t>am Bsp. Kommune</a:t>
            </a:r>
            <a:endParaRPr lang="de-DE" sz="2200" dirty="0">
              <a:solidFill>
                <a:srgbClr val="438E21"/>
              </a:solidFill>
            </a:endParaRPr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871EE510-6DCE-4848-B0C2-B0DEF9FD57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575" y="1766425"/>
            <a:ext cx="7760936" cy="380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644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liennummernplatzhalter 18">
            <a:extLst>
              <a:ext uri="{FF2B5EF4-FFF2-40B4-BE49-F238E27FC236}">
                <a16:creationId xmlns:a16="http://schemas.microsoft.com/office/drawing/2014/main" id="{CA952A9C-EE47-4756-8BBE-EAE81C9C62CE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C02FF0A3-4780-9D48-89EF-8FC3721F9B46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20" name="Titel 4">
            <a:extLst>
              <a:ext uri="{FF2B5EF4-FFF2-40B4-BE49-F238E27FC236}">
                <a16:creationId xmlns:a16="http://schemas.microsoft.com/office/drawing/2014/main" id="{0793E678-99B1-4A89-83E1-C7BD223CE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637" y="627279"/>
            <a:ext cx="8356600" cy="846527"/>
          </a:xfrm>
        </p:spPr>
        <p:txBody>
          <a:bodyPr/>
          <a:lstStyle/>
          <a:p>
            <a:r>
              <a:rPr lang="de-DE" dirty="0"/>
              <a:t>Der Kostenverlauf im ESC</a:t>
            </a:r>
            <a:endParaRPr lang="de-DE" dirty="0">
              <a:solidFill>
                <a:srgbClr val="438E21"/>
              </a:solidFill>
            </a:endParaRPr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0076E8E6-1BB7-47DA-AD31-C71DEC3A28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491" y="1473806"/>
            <a:ext cx="8164945" cy="4287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0624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liennummernplatzhalter 18">
            <a:extLst>
              <a:ext uri="{FF2B5EF4-FFF2-40B4-BE49-F238E27FC236}">
                <a16:creationId xmlns:a16="http://schemas.microsoft.com/office/drawing/2014/main" id="{1AB16157-386C-4481-BE5A-26B97B3D8143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C02FF0A3-4780-9D48-89EF-8FC3721F9B46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20" name="Inhaltsplatzhalter 5">
            <a:extLst>
              <a:ext uri="{FF2B5EF4-FFF2-40B4-BE49-F238E27FC236}">
                <a16:creationId xmlns:a16="http://schemas.microsoft.com/office/drawing/2014/main" id="{16AF9FAF-4674-4834-BD94-2E6AC8C7B467}"/>
              </a:ext>
            </a:extLst>
          </p:cNvPr>
          <p:cNvSpPr txBox="1">
            <a:spLocks/>
          </p:cNvSpPr>
          <p:nvPr/>
        </p:nvSpPr>
        <p:spPr>
          <a:xfrm>
            <a:off x="5725884" y="2064424"/>
            <a:ext cx="5047975" cy="351381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b="1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1" indent="-285750">
              <a:spcBef>
                <a:spcPts val="600"/>
              </a:spcBef>
              <a:buClr>
                <a:srgbClr val="438E21"/>
              </a:buClr>
            </a:pPr>
            <a:endParaRPr lang="de-DE" sz="1600" dirty="0"/>
          </a:p>
          <a:p>
            <a:pPr marL="285750" lvl="1" indent="-285750">
              <a:spcBef>
                <a:spcPts val="600"/>
              </a:spcBef>
              <a:spcAft>
                <a:spcPts val="600"/>
              </a:spcAft>
            </a:pPr>
            <a:r>
              <a:rPr lang="de-DE" sz="1800" dirty="0"/>
              <a:t>Derzeit werden über 20 Modellprojekte mit mehr als 300 Gebäuden bei der ESC-Umsetzung begleitet und durch erfahrene ESC-Beraterinnen und -Berater unterstützt.</a:t>
            </a:r>
          </a:p>
          <a:p>
            <a:pPr marL="285750" lvl="1" indent="-285750">
              <a:spcBef>
                <a:spcPts val="600"/>
              </a:spcBef>
              <a:spcAft>
                <a:spcPts val="600"/>
              </a:spcAft>
            </a:pPr>
            <a:r>
              <a:rPr lang="de-DE" sz="1800" dirty="0"/>
              <a:t>bis zu</a:t>
            </a:r>
            <a:r>
              <a:rPr lang="de-DE" sz="1800" b="1" dirty="0"/>
              <a:t> </a:t>
            </a:r>
            <a:r>
              <a:rPr lang="de-DE" sz="1800" dirty="0"/>
              <a:t>100 ESC-Modellprojekte sind bis Mitte 2025 möglich </a:t>
            </a:r>
            <a:r>
              <a:rPr lang="de-DE" sz="1800" dirty="0">
                <a:sym typeface="Wingdings" panose="05000000000000000000" pitchFamily="2" charset="2"/>
              </a:rPr>
              <a:t> </a:t>
            </a:r>
            <a:r>
              <a:rPr lang="de-DE" sz="1800" dirty="0"/>
              <a:t>Bewerbungen sind jederzeit möglich!</a:t>
            </a:r>
          </a:p>
          <a:p>
            <a:pPr marL="285750" lvl="1" indent="-285750">
              <a:spcBef>
                <a:spcPts val="600"/>
              </a:spcBef>
              <a:spcAft>
                <a:spcPts val="600"/>
              </a:spcAft>
            </a:pPr>
            <a:r>
              <a:rPr lang="de-DE" sz="1800" dirty="0"/>
              <a:t>Weitere Informationen auf der Website:</a:t>
            </a:r>
            <a:br>
              <a:rPr lang="de-DE" sz="1800" dirty="0"/>
            </a:br>
            <a:r>
              <a:rPr lang="de-DE" sz="1800" dirty="0">
                <a:hlinkClick r:id="rId2"/>
              </a:rPr>
              <a:t>www.kompetenzzentrum-contracting.de</a:t>
            </a:r>
            <a:br>
              <a:rPr lang="de-DE" sz="1800" dirty="0"/>
            </a:br>
            <a:r>
              <a:rPr lang="de-DE" sz="1800" dirty="0"/>
              <a:t>(&gt; Modellvorhaben) </a:t>
            </a:r>
          </a:p>
          <a:p>
            <a:pPr marL="285750" lvl="1" indent="-285750">
              <a:spcBef>
                <a:spcPts val="600"/>
              </a:spcBef>
              <a:spcAft>
                <a:spcPts val="600"/>
              </a:spcAft>
            </a:pPr>
            <a:endParaRPr lang="de-DE" sz="1600" dirty="0"/>
          </a:p>
        </p:txBody>
      </p:sp>
      <p:sp>
        <p:nvSpPr>
          <p:cNvPr id="21" name="Titel 4">
            <a:extLst>
              <a:ext uri="{FF2B5EF4-FFF2-40B4-BE49-F238E27FC236}">
                <a16:creationId xmlns:a16="http://schemas.microsoft.com/office/drawing/2014/main" id="{D408C2EF-8AFB-447D-8E8B-7DB217A2D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340" y="617804"/>
            <a:ext cx="8356600" cy="873113"/>
          </a:xfrm>
        </p:spPr>
        <p:txBody>
          <a:bodyPr>
            <a:normAutofit fontScale="90000"/>
          </a:bodyPr>
          <a:lstStyle/>
          <a:p>
            <a:r>
              <a:rPr lang="de-DE" sz="3100" dirty="0"/>
              <a:t>Das </a:t>
            </a:r>
            <a:r>
              <a:rPr lang="de-DE" sz="3100" dirty="0" err="1"/>
              <a:t>dena</a:t>
            </a:r>
            <a:r>
              <a:rPr lang="de-DE" sz="3100" dirty="0"/>
              <a:t>-Modellvorhaben</a:t>
            </a:r>
            <a:br>
              <a:rPr lang="de-DE" sz="3100" dirty="0"/>
            </a:br>
            <a:r>
              <a:rPr lang="de-DE" sz="3100" dirty="0"/>
              <a:t>„Co</a:t>
            </a:r>
            <a:r>
              <a:rPr lang="de-DE" sz="3100" baseline="-25000" dirty="0"/>
              <a:t>2</a:t>
            </a:r>
            <a:r>
              <a:rPr lang="de-DE" sz="3100" dirty="0"/>
              <a:t>ntracting: </a:t>
            </a:r>
            <a:r>
              <a:rPr lang="de-DE" sz="3100" dirty="0" err="1"/>
              <a:t>build</a:t>
            </a:r>
            <a:r>
              <a:rPr lang="de-DE" sz="3100" dirty="0"/>
              <a:t> </a:t>
            </a:r>
            <a:r>
              <a:rPr lang="de-DE" sz="3100" dirty="0" err="1"/>
              <a:t>the</a:t>
            </a:r>
            <a:r>
              <a:rPr lang="de-DE" sz="3100" dirty="0"/>
              <a:t> </a:t>
            </a:r>
            <a:r>
              <a:rPr lang="de-DE" sz="3100" dirty="0" err="1"/>
              <a:t>future</a:t>
            </a:r>
            <a:r>
              <a:rPr lang="de-DE" sz="3100" dirty="0"/>
              <a:t>!“ </a:t>
            </a:r>
            <a:br>
              <a:rPr lang="de-DE" dirty="0"/>
            </a:br>
            <a:endParaRPr lang="de-DE" dirty="0">
              <a:solidFill>
                <a:srgbClr val="438E21"/>
              </a:solidFill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DC929FA-B87F-4770-A415-9246D67A8C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462" y="1584960"/>
            <a:ext cx="4311946" cy="477139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3BFAC9A0-784E-4B22-B396-8A42EA9F8E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948" y="5997159"/>
            <a:ext cx="2494460" cy="486073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D371F1AA-8712-4DA1-BF5F-DD4CD81C1D4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280" y="248732"/>
            <a:ext cx="3111138" cy="1750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0800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Gebäudeforum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508C"/>
      </a:accent1>
      <a:accent2>
        <a:srgbClr val="EB6C43"/>
      </a:accent2>
      <a:accent3>
        <a:srgbClr val="E6E000"/>
      </a:accent3>
      <a:accent4>
        <a:srgbClr val="08B1B7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ebäudeforum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baeudeforum_MASTER_deutsch_16-9.pptx [Schreibgeschützt]" id="{9A265B27-72FD-49CB-BA15-815D4AE7E975}" vid="{A993806A-7378-4C0B-BA8A-0FCA4CE8BE98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Gebaeudeforum_MASTER_deutsch_16-9</Template>
  <TotalTime>0</TotalTime>
  <Words>728</Words>
  <Application>Microsoft Office PowerPoint</Application>
  <PresentationFormat>Breitbild</PresentationFormat>
  <Paragraphs>82</Paragraphs>
  <Slides>14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9" baseType="lpstr">
      <vt:lpstr>Arial</vt:lpstr>
      <vt:lpstr>Calibri</vt:lpstr>
      <vt:lpstr>Roboto</vt:lpstr>
      <vt:lpstr>Wingdings</vt:lpstr>
      <vt:lpstr>Office</vt:lpstr>
      <vt:lpstr>Energiespar-Contracting (ESC)</vt:lpstr>
      <vt:lpstr>Ausgangssituation vieler Gebäudeeigentümer der öffentlichen Hand z.B. Kommunen</vt:lpstr>
      <vt:lpstr>PowerPoint-Präsentation</vt:lpstr>
      <vt:lpstr>PowerPoint-Präsentation</vt:lpstr>
      <vt:lpstr>Funktionsprinzip Energiespar-Contracting</vt:lpstr>
      <vt:lpstr>Vorteile von Energiespar-Contracting</vt:lpstr>
      <vt:lpstr>Beteiligte am Energiespar-Contracting-Prozess am Bsp. Kommune</vt:lpstr>
      <vt:lpstr>Der Kostenverlauf im ESC</vt:lpstr>
      <vt:lpstr>Das dena-Modellvorhaben „Co2ntracting: build the future!“  </vt:lpstr>
      <vt:lpstr>BAFA-Förderung: Contracting-Orientierungsberatung</vt:lpstr>
      <vt:lpstr>Inhalte der Orientierungsberatung</vt:lpstr>
      <vt:lpstr>Weiterführende Informationen &amp; Publikationen vom Kompetenzzentrum Contracting</vt:lpstr>
      <vt:lpstr>ESC-Erklärfilme und Praxisbeispiele vom Kompetenzzentrum Contracting</vt:lpstr>
      <vt:lpstr>PowerPoint-Präsentation</vt:lpstr>
    </vt:vector>
  </TitlesOfParts>
  <Company>Deutsche Energie Agentur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Worlitz, Ulrike</dc:creator>
  <cp:lastModifiedBy>Worlitz, Ulrike</cp:lastModifiedBy>
  <cp:revision>42</cp:revision>
  <cp:lastPrinted>2024-02-26T09:35:39Z</cp:lastPrinted>
  <dcterms:created xsi:type="dcterms:W3CDTF">2024-02-19T08:28:44Z</dcterms:created>
  <dcterms:modified xsi:type="dcterms:W3CDTF">2024-06-13T11:17:31Z</dcterms:modified>
</cp:coreProperties>
</file>