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02" r:id="rId2"/>
    <p:sldId id="308" r:id="rId3"/>
    <p:sldId id="309" r:id="rId4"/>
    <p:sldId id="289" r:id="rId5"/>
    <p:sldId id="290" r:id="rId6"/>
    <p:sldId id="291" r:id="rId7"/>
    <p:sldId id="292" r:id="rId8"/>
    <p:sldId id="306" r:id="rId9"/>
    <p:sldId id="293" r:id="rId10"/>
    <p:sldId id="294" r:id="rId11"/>
    <p:sldId id="295" r:id="rId12"/>
    <p:sldId id="307" r:id="rId13"/>
    <p:sldId id="296" r:id="rId14"/>
    <p:sldId id="29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selá, Stephanie" initials="Ves" lastIdx="9" clrIdx="0">
    <p:extLst>
      <p:ext uri="{19B8F6BF-5375-455C-9EA6-DF929625EA0E}">
        <p15:presenceInfo xmlns:p15="http://schemas.microsoft.com/office/powerpoint/2012/main" userId="Veselá, Stephanie" providerId="None"/>
      </p:ext>
    </p:extLst>
  </p:cmAuthor>
  <p:cmAuthor id="2" name="Aldaryousi, Afraa" initials="Ald" lastIdx="2" clrIdx="1">
    <p:extLst>
      <p:ext uri="{19B8F6BF-5375-455C-9EA6-DF929625EA0E}">
        <p15:presenceInfo xmlns:p15="http://schemas.microsoft.com/office/powerpoint/2012/main" userId="Aldaryousi, Afra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000"/>
    <a:srgbClr val="EB6C43"/>
    <a:srgbClr val="08B1B7"/>
    <a:srgbClr val="00508C"/>
    <a:srgbClr val="F4E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6327"/>
  </p:normalViewPr>
  <p:slideViewPr>
    <p:cSldViewPr snapToGrid="0" snapToObjects="1">
      <p:cViewPr varScale="1">
        <p:scale>
          <a:sx n="69" d="100"/>
          <a:sy n="69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2080-E4A4-4D15-B18F-33552C797922}" type="datetimeFigureOut">
              <a:rPr lang="de-DE" smtClean="0"/>
              <a:t>03.02.2022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B9AA0-D8CA-448D-A296-12E4F08DBD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83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4BBE70-06BD-C84E-9EF0-48353FCE88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94560"/>
            <a:ext cx="12192000" cy="466343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A0469F39-AC36-0248-BB3A-77BDD3706F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5027" y="5103196"/>
            <a:ext cx="2071401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de-DE" dirty="0"/>
              <a:t>Titel einfügen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22AD735-E476-D241-8545-D5629EF794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8214" y="5637825"/>
            <a:ext cx="2917145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FontTx/>
              <a:buNone/>
              <a:defRPr sz="2400" b="0"/>
            </a:lvl1pPr>
          </a:lstStyle>
          <a:p>
            <a:pPr lvl="0"/>
            <a:r>
              <a:rPr lang="de-DE" dirty="0" smtClean="0"/>
              <a:t>Name / Datum / </a:t>
            </a:r>
            <a:r>
              <a:rPr lang="de-DE" dirty="0"/>
              <a:t>Ort</a:t>
            </a:r>
          </a:p>
        </p:txBody>
      </p:sp>
    </p:spTree>
    <p:extLst>
      <p:ext uri="{BB962C8B-B14F-4D97-AF65-F5344CB8AC3E}">
        <p14:creationId xmlns:p14="http://schemas.microsoft.com/office/powerpoint/2010/main" val="194792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_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5894A-30F2-D44E-B2FE-A004E9A56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Tabelle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5D646AA-B024-9044-932C-D796E617777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72445407"/>
              </p:ext>
            </p:extLst>
          </p:nvPr>
        </p:nvGraphicFramePr>
        <p:xfrm>
          <a:off x="838200" y="2118975"/>
          <a:ext cx="10633365" cy="3441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673">
                  <a:extLst>
                    <a:ext uri="{9D8B030D-6E8A-4147-A177-3AD203B41FA5}">
                      <a16:colId xmlns:a16="http://schemas.microsoft.com/office/drawing/2014/main" val="1956046303"/>
                    </a:ext>
                  </a:extLst>
                </a:gridCol>
                <a:gridCol w="2126673">
                  <a:extLst>
                    <a:ext uri="{9D8B030D-6E8A-4147-A177-3AD203B41FA5}">
                      <a16:colId xmlns:a16="http://schemas.microsoft.com/office/drawing/2014/main" val="3802819769"/>
                    </a:ext>
                  </a:extLst>
                </a:gridCol>
                <a:gridCol w="2126673">
                  <a:extLst>
                    <a:ext uri="{9D8B030D-6E8A-4147-A177-3AD203B41FA5}">
                      <a16:colId xmlns:a16="http://schemas.microsoft.com/office/drawing/2014/main" val="3395194591"/>
                    </a:ext>
                  </a:extLst>
                </a:gridCol>
                <a:gridCol w="2126673">
                  <a:extLst>
                    <a:ext uri="{9D8B030D-6E8A-4147-A177-3AD203B41FA5}">
                      <a16:colId xmlns:a16="http://schemas.microsoft.com/office/drawing/2014/main" val="3306517423"/>
                    </a:ext>
                  </a:extLst>
                </a:gridCol>
                <a:gridCol w="2126673">
                  <a:extLst>
                    <a:ext uri="{9D8B030D-6E8A-4147-A177-3AD203B41FA5}">
                      <a16:colId xmlns:a16="http://schemas.microsoft.com/office/drawing/2014/main" val="1352021980"/>
                    </a:ext>
                  </a:extLst>
                </a:gridCol>
              </a:tblGrid>
              <a:tr h="845898">
                <a:tc>
                  <a:txBody>
                    <a:bodyPr/>
                    <a:lstStyle/>
                    <a:p>
                      <a:endParaRPr lang="de-DE" b="1" i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6E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 i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6E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 i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6E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 i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6E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 i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E6E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749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841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12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865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720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0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16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0" i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378441"/>
                  </a:ext>
                </a:extLst>
              </a:tr>
            </a:tbl>
          </a:graphicData>
        </a:graphic>
      </p:graphicFrame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332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67C89-349E-5644-89F6-E5DBBB8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20400"/>
            <a:ext cx="6172200" cy="37406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EE47D9-C95D-7E4C-9596-4647A19D7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0400"/>
            <a:ext cx="3932237" cy="3740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4765894A-30F2-D44E-B2FE-A004E9A5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9480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3C27ED3-955A-9C4A-9E8A-1CAF8DF0D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120400"/>
            <a:ext cx="6172200" cy="374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4D2A25-2A2D-B84F-8B18-513806391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120400"/>
            <a:ext cx="3932237" cy="374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4765894A-30F2-D44E-B2FE-A004E9A5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804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AEC54-4C25-C84C-A727-950007593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056FB7-6B99-294C-A445-D3C7B0A00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11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AEC54-4C25-C84C-A727-950007593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056FB7-6B99-294C-A445-D3C7B0A00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56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/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33EEEAF-1E5F-E841-A45F-0346EF9ACA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916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6F1D4973-C470-404F-BFF2-EDF8F00891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1909" y="20916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5E7E408E-8051-8E45-9BF9-279DADFFAD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0242" y="20916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95499A3E-4100-624B-92A8-126FC8F3E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91642" y="20916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0BB7C35F-1BBD-A947-B723-0B9227276E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5902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700938A8-8600-D746-A901-3EB503E447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51909" y="35902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6986E770-0997-984E-BCE8-BE2AA54520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0242" y="35902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69AD17E1-9B4D-BB4C-8E72-59B346FC73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1642" y="3590273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8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F8837D44-F484-BA4E-8562-4CAFD906C9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2684340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5" name="Textplatzhalter 5">
            <a:extLst>
              <a:ext uri="{FF2B5EF4-FFF2-40B4-BE49-F238E27FC236}">
                <a16:creationId xmlns:a16="http://schemas.microsoft.com/office/drawing/2014/main" id="{BA419E32-077B-8949-A3A7-655E8878A4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49599" y="2684340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84CB0A7C-A31F-5141-9614-8E37B4E3B4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9466" y="2684340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2F86ACFD-78C4-9B4C-A35C-FB1F2910AC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0866" y="2684340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E58FFEE6-9E4A-3742-9220-7735642A35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199" y="4191407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4FB4E65D-D775-2B40-A62F-C921E191D3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49599" y="4191407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40" name="Textplatzhalter 5">
            <a:extLst>
              <a:ext uri="{FF2B5EF4-FFF2-40B4-BE49-F238E27FC236}">
                <a16:creationId xmlns:a16="http://schemas.microsoft.com/office/drawing/2014/main" id="{202EC8A4-E94D-5E47-BEBB-C07EE26568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69466" y="4191407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41" name="Textplatzhalter 5">
            <a:extLst>
              <a:ext uri="{FF2B5EF4-FFF2-40B4-BE49-F238E27FC236}">
                <a16:creationId xmlns:a16="http://schemas.microsoft.com/office/drawing/2014/main" id="{4666BA0E-523A-2F46-BF3B-62CCD8784E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80866" y="4191407"/>
            <a:ext cx="1862667" cy="583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24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77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508C"/>
              </a:buClr>
              <a:defRPr/>
            </a:lvl1pPr>
            <a:lvl2pPr>
              <a:buClr>
                <a:srgbClr val="00508C"/>
              </a:buClr>
              <a:defRPr/>
            </a:lvl2pPr>
            <a:lvl3pPr>
              <a:buClr>
                <a:srgbClr val="00508C"/>
              </a:buClr>
              <a:defRPr/>
            </a:lvl3pPr>
            <a:lvl4pPr>
              <a:buClr>
                <a:srgbClr val="00508C"/>
              </a:buClr>
              <a:defRPr/>
            </a:lvl4pPr>
            <a:lvl5pPr>
              <a:buClr>
                <a:srgbClr val="00508C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755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E6E000"/>
              </a:buClr>
              <a:defRPr/>
            </a:lvl1pPr>
            <a:lvl2pPr>
              <a:buClr>
                <a:srgbClr val="E6E000"/>
              </a:buClr>
              <a:defRPr/>
            </a:lvl2pPr>
            <a:lvl3pPr>
              <a:buClr>
                <a:srgbClr val="E6E000"/>
              </a:buClr>
              <a:defRPr/>
            </a:lvl3pPr>
            <a:lvl4pPr>
              <a:buClr>
                <a:srgbClr val="E6E000"/>
              </a:buClr>
              <a:defRPr/>
            </a:lvl4pPr>
            <a:lvl5pPr>
              <a:buClr>
                <a:srgbClr val="E6E000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3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EB6C43"/>
              </a:buClr>
              <a:defRPr/>
            </a:lvl1pPr>
            <a:lvl2pPr>
              <a:buClr>
                <a:srgbClr val="EB6C43"/>
              </a:buClr>
              <a:defRPr/>
            </a:lvl2pPr>
            <a:lvl3pPr>
              <a:buClr>
                <a:srgbClr val="EB6C43"/>
              </a:buClr>
              <a:defRPr/>
            </a:lvl3pPr>
            <a:lvl4pPr>
              <a:buClr>
                <a:srgbClr val="EB6C43"/>
              </a:buClr>
              <a:defRPr/>
            </a:lvl4pPr>
            <a:lvl5pPr>
              <a:buClr>
                <a:srgbClr val="EB6C4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4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8B1B7"/>
              </a:buClr>
              <a:defRPr/>
            </a:lvl1pPr>
            <a:lvl2pPr>
              <a:buClr>
                <a:srgbClr val="08B1B7"/>
              </a:buClr>
              <a:defRPr/>
            </a:lvl2pPr>
            <a:lvl3pPr>
              <a:buClr>
                <a:srgbClr val="08B1B7"/>
              </a:buClr>
              <a:defRPr/>
            </a:lvl3pPr>
            <a:lvl4pPr>
              <a:buClr>
                <a:srgbClr val="08B1B7"/>
              </a:buClr>
              <a:defRPr/>
            </a:lvl4pPr>
            <a:lvl5pPr>
              <a:buClr>
                <a:srgbClr val="08B1B7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83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E531023-F726-F448-A0E3-6083D08F80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1807030"/>
            <a:ext cx="10515600" cy="4331834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65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/Volumes/gefrierschrank/dena/GeFo_Expertenzentrum/KREATION/LOGO_RZ/GF_Kln_Logo_RZ/GF_Kln_Logo_office/GF_Kln_Logo_A4_jpg/GF_Kln_Logo_A4.jp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8FE750B-C4C0-C845-AA45-F9DCC37F9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r:link="rId15"/>
          <a:srcRect r="13885" b="13770"/>
          <a:stretch/>
        </p:blipFill>
        <p:spPr>
          <a:xfrm>
            <a:off x="9604952" y="5802429"/>
            <a:ext cx="139452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9" r:id="rId3"/>
    <p:sldLayoutId id="2147483664" r:id="rId4"/>
    <p:sldLayoutId id="2147483650" r:id="rId5"/>
    <p:sldLayoutId id="2147483673" r:id="rId6"/>
    <p:sldLayoutId id="2147483674" r:id="rId7"/>
    <p:sldLayoutId id="2147483675" r:id="rId8"/>
    <p:sldLayoutId id="2147483654" r:id="rId9"/>
    <p:sldLayoutId id="2147483666" r:id="rId10"/>
    <p:sldLayoutId id="2147483656" r:id="rId11"/>
    <p:sldLayoutId id="214748365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5400" dirty="0" smtClean="0"/>
              <a:t>Thermische </a:t>
            </a:r>
            <a:r>
              <a:rPr lang="de-DE" dirty="0" smtClean="0"/>
              <a:t>Behaglichkeit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524000" y="6061433"/>
            <a:ext cx="1980000" cy="360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/>
              <a:t>Stand: 12/2021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23146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Einflussfaktoren Technik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Tx/>
            </a:pPr>
            <a:r>
              <a:rPr lang="de-DE" dirty="0" smtClean="0"/>
              <a:t>Luftgeschwindigkeit	bis 0,15 m/s</a:t>
            </a:r>
            <a:endParaRPr lang="en-GB" dirty="0"/>
          </a:p>
          <a:p>
            <a:pPr lvl="0">
              <a:buClrTx/>
            </a:pPr>
            <a:r>
              <a:rPr lang="de-DE" dirty="0" smtClean="0"/>
              <a:t>Luftfeuchte		35 bis 60 %</a:t>
            </a:r>
            <a:endParaRPr lang="en-GB" dirty="0"/>
          </a:p>
          <a:p>
            <a:pPr lvl="0">
              <a:buClrTx/>
            </a:pPr>
            <a:r>
              <a:rPr lang="de-DE" dirty="0" smtClean="0"/>
              <a:t>Lufttemperatur		20-22°C (bis 26°C im Sommer)</a:t>
            </a:r>
            <a:endParaRPr lang="en-GB" dirty="0"/>
          </a:p>
          <a:p>
            <a:pPr lvl="0">
              <a:buClrTx/>
            </a:pPr>
            <a:r>
              <a:rPr lang="de-DE" dirty="0" smtClean="0"/>
              <a:t>Strahlungstemperatur (d.h. Größe </a:t>
            </a:r>
            <a:r>
              <a:rPr lang="de-DE" dirty="0"/>
              <a:t>der Heizelemente &amp; Lage &amp; Oberflächen/ </a:t>
            </a:r>
            <a:r>
              <a:rPr lang="de-DE" dirty="0" smtClean="0"/>
              <a:t>(Vor-/ Rücklauftemperatur)</a:t>
            </a: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4672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Einflussfaktor Raum (baulich)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0825"/>
          </a:xfrm>
        </p:spPr>
        <p:txBody>
          <a:bodyPr/>
          <a:lstStyle/>
          <a:p>
            <a:pPr>
              <a:buClrTx/>
            </a:pPr>
            <a:r>
              <a:rPr lang="de-DE" sz="2000" b="1" dirty="0" smtClean="0"/>
              <a:t>Die </a:t>
            </a:r>
            <a:r>
              <a:rPr lang="de-DE" sz="2000" b="1" dirty="0"/>
              <a:t>Empfundene operative </a:t>
            </a:r>
            <a:r>
              <a:rPr lang="de-DE" sz="2000" b="1" dirty="0" smtClean="0"/>
              <a:t>Temperatur</a:t>
            </a:r>
            <a:r>
              <a:rPr lang="de-DE" sz="2000" dirty="0" smtClean="0"/>
              <a:t>: aus </a:t>
            </a:r>
            <a:r>
              <a:rPr lang="de-DE" sz="2000" dirty="0"/>
              <a:t>der Lufttemperatur und der </a:t>
            </a:r>
            <a:r>
              <a:rPr lang="de-DE" sz="2000" dirty="0" smtClean="0"/>
              <a:t>Umschließungsflächentemperatur </a:t>
            </a:r>
            <a:r>
              <a:rPr lang="de-DE" sz="2000" dirty="0"/>
              <a:t>DIN EN ISO </a:t>
            </a:r>
            <a:r>
              <a:rPr lang="de-DE" sz="2000" dirty="0" smtClean="0"/>
              <a:t>7730</a:t>
            </a:r>
          </a:p>
          <a:p>
            <a:pPr>
              <a:spcAft>
                <a:spcPts val="1200"/>
              </a:spcAft>
              <a:buClrTx/>
            </a:pPr>
            <a:r>
              <a:rPr lang="de-DE" sz="2000" b="1" dirty="0" smtClean="0"/>
              <a:t>Die Strahlungstemperatur</a:t>
            </a:r>
            <a:r>
              <a:rPr lang="de-DE" sz="2000" dirty="0" smtClean="0"/>
              <a:t>: aus </a:t>
            </a:r>
            <a:r>
              <a:rPr lang="de-DE" sz="2000" dirty="0"/>
              <a:t>den Oberflächentemperaturen der Umschließungsflächen gewichtet mit den lokalen </a:t>
            </a:r>
            <a:r>
              <a:rPr lang="de-DE" sz="2000" dirty="0" smtClean="0"/>
              <a:t>Einstrahlzahlen</a:t>
            </a:r>
          </a:p>
          <a:p>
            <a:pPr marL="457200" lvl="1" indent="0" algn="ctr">
              <a:lnSpc>
                <a:spcPct val="114000"/>
              </a:lnSpc>
              <a:buNone/>
            </a:pPr>
            <a:r>
              <a:rPr lang="de-DE" sz="1800" b="1" i="1" dirty="0" smtClean="0"/>
              <a:t>Je </a:t>
            </a:r>
            <a:r>
              <a:rPr lang="de-DE" sz="1800" b="1" i="1" dirty="0"/>
              <a:t>geringer </a:t>
            </a:r>
            <a:r>
              <a:rPr lang="de-DE" sz="1800" i="1" dirty="0"/>
              <a:t>die Differenz ist zwischen </a:t>
            </a:r>
            <a:r>
              <a:rPr lang="de-DE" sz="1800" i="1" dirty="0" smtClean="0"/>
              <a:t>den beiden Temperaturen desto </a:t>
            </a:r>
            <a:r>
              <a:rPr lang="de-DE" sz="1800" b="1" i="1" dirty="0"/>
              <a:t>komfortabler </a:t>
            </a:r>
            <a:r>
              <a:rPr lang="de-DE" sz="1800" i="1" dirty="0"/>
              <a:t>wird </a:t>
            </a:r>
            <a:endParaRPr lang="de-DE" sz="1800" i="1" dirty="0" smtClean="0"/>
          </a:p>
          <a:p>
            <a:pPr marL="457200" lvl="1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de-DE" sz="1800" i="1" dirty="0" smtClean="0"/>
              <a:t>ein </a:t>
            </a:r>
            <a:r>
              <a:rPr lang="de-DE" sz="1800" i="1" dirty="0"/>
              <a:t>Raum </a:t>
            </a:r>
            <a:r>
              <a:rPr lang="de-DE" sz="1800" i="1" dirty="0" smtClean="0"/>
              <a:t>wahrgenommen. Im </a:t>
            </a:r>
            <a:r>
              <a:rPr lang="de-DE" sz="1800" i="1" dirty="0"/>
              <a:t>Idealfall beträgt der Unterschied </a:t>
            </a:r>
            <a:r>
              <a:rPr lang="de-DE" sz="1800" b="1" i="1" dirty="0"/>
              <a:t>nicht mehr als 3 Kelvin</a:t>
            </a:r>
            <a:r>
              <a:rPr lang="de-DE" sz="1800" i="1" dirty="0"/>
              <a:t>. Innerhalb gewisser Grenzen können sich diese beiden Temperaturen gegenseitig </a:t>
            </a:r>
            <a:r>
              <a:rPr lang="de-DE" sz="1800" i="1" dirty="0" smtClean="0"/>
              <a:t>ausgleichen</a:t>
            </a:r>
            <a:endParaRPr lang="de-DE" sz="1800" dirty="0"/>
          </a:p>
          <a:p>
            <a:pPr>
              <a:spcBef>
                <a:spcPts val="1800"/>
              </a:spcBef>
              <a:buClrTx/>
            </a:pPr>
            <a:r>
              <a:rPr lang="de-DE" sz="2000" b="1" dirty="0" smtClean="0"/>
              <a:t>Beispiel</a:t>
            </a:r>
            <a:r>
              <a:rPr lang="de-DE" sz="2000" dirty="0" smtClean="0"/>
              <a:t>: Bei </a:t>
            </a:r>
            <a:r>
              <a:rPr lang="de-DE" sz="2000" dirty="0"/>
              <a:t>der Planung der Flächenheizung (z.B. Fußbodenheizung) gilt: Bei Lufttemperatur von </a:t>
            </a:r>
            <a:r>
              <a:rPr lang="de-DE" sz="2000" dirty="0" smtClean="0"/>
              <a:t>20° C </a:t>
            </a:r>
            <a:r>
              <a:rPr lang="de-DE" sz="2000" dirty="0"/>
              <a:t>soll die Flächenheizungstemperatur nicht bei mehr als </a:t>
            </a:r>
            <a:r>
              <a:rPr lang="de-DE" sz="2000" dirty="0" smtClean="0"/>
              <a:t>26 °C </a:t>
            </a:r>
            <a:r>
              <a:rPr lang="de-DE" sz="2000" dirty="0"/>
              <a:t>liegen. </a:t>
            </a:r>
          </a:p>
          <a:p>
            <a:endParaRPr lang="de-DE" sz="2000" dirty="0"/>
          </a:p>
          <a:p>
            <a:endParaRPr lang="en-GB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39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Lokale thermische Behaglichkeit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55" y="1891951"/>
            <a:ext cx="7258890" cy="4500000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838200" y="158070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ClrTx/>
            </a:pPr>
            <a:r>
              <a:rPr lang="de-DE" sz="2000" dirty="0" smtClean="0"/>
              <a:t>Unerwünschtes Abkühlen oder Erwärmen eines Körperteils – lokale Unbehaglichkeit</a:t>
            </a:r>
            <a:endParaRPr lang="en-GB" sz="2000" dirty="0"/>
          </a:p>
          <a:p>
            <a:pPr>
              <a:lnSpc>
                <a:spcPct val="114000"/>
              </a:lnSpc>
              <a:buClrTx/>
            </a:pPr>
            <a:r>
              <a:rPr lang="de-DE" sz="2000" dirty="0" smtClean="0"/>
              <a:t>Ursachen:</a:t>
            </a:r>
          </a:p>
        </p:txBody>
      </p:sp>
    </p:spTree>
    <p:extLst>
      <p:ext uri="{BB962C8B-B14F-4D97-AF65-F5344CB8AC3E}">
        <p14:creationId xmlns:p14="http://schemas.microsoft.com/office/powerpoint/2010/main" val="416851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Messtechnische Erfassung der thermischen Behaglichkeit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buClrTx/>
            </a:pPr>
            <a:r>
              <a:rPr lang="de-DE" sz="2400" dirty="0" smtClean="0"/>
              <a:t>PMV-Wert kann messtechnisch erfasst bzw. berechnet werden</a:t>
            </a:r>
          </a:p>
          <a:p>
            <a:pPr>
              <a:lnSpc>
                <a:spcPct val="114000"/>
              </a:lnSpc>
              <a:buClrTx/>
            </a:pPr>
            <a:r>
              <a:rPr lang="de-DE" sz="2400" dirty="0" smtClean="0"/>
              <a:t>Formel laut DIN EN ISO 7730</a:t>
            </a:r>
          </a:p>
          <a:p>
            <a:pPr>
              <a:lnSpc>
                <a:spcPct val="114000"/>
              </a:lnSpc>
              <a:buClrTx/>
            </a:pPr>
            <a:r>
              <a:rPr lang="de-DE" sz="2400" dirty="0" smtClean="0"/>
              <a:t>Annahmen zu typ. Bekleidungs- und Aktivitätswerten</a:t>
            </a:r>
          </a:p>
          <a:p>
            <a:pPr>
              <a:lnSpc>
                <a:spcPct val="114000"/>
              </a:lnSpc>
              <a:buClrTx/>
            </a:pPr>
            <a:r>
              <a:rPr lang="de-DE" sz="2400" dirty="0" err="1" smtClean="0"/>
              <a:t>Messbaum</a:t>
            </a:r>
            <a:r>
              <a:rPr lang="de-DE" sz="2400" dirty="0" smtClean="0"/>
              <a:t> in der Nähe des zu vermessenden oder eines typischen Arbeitsplatzes:</a:t>
            </a:r>
          </a:p>
          <a:p>
            <a:pPr lvl="1">
              <a:lnSpc>
                <a:spcPct val="114000"/>
              </a:lnSpc>
              <a:buClrTx/>
            </a:pPr>
            <a:r>
              <a:rPr lang="de-DE" sz="2000" dirty="0" smtClean="0"/>
              <a:t>Messgeräte:</a:t>
            </a:r>
          </a:p>
          <a:p>
            <a:pPr lvl="2">
              <a:lnSpc>
                <a:spcPct val="114000"/>
              </a:lnSpc>
              <a:buClrTx/>
            </a:pPr>
            <a:r>
              <a:rPr lang="de-DE" sz="1800" dirty="0" smtClean="0"/>
              <a:t>bis zu 3 Fühler für Lufttemperatur, Luftfeuchte, Luftdruck</a:t>
            </a:r>
            <a:br>
              <a:rPr lang="de-DE" sz="1800" dirty="0" smtClean="0"/>
            </a:br>
            <a:r>
              <a:rPr lang="de-DE" sz="1800" dirty="0" smtClean="0"/>
              <a:t>Höhen: 0,1;</a:t>
            </a:r>
            <a:r>
              <a:rPr lang="de-DE" sz="1800" b="1" dirty="0" smtClean="0"/>
              <a:t>0,6</a:t>
            </a:r>
            <a:r>
              <a:rPr lang="de-DE" sz="1800" dirty="0" smtClean="0"/>
              <a:t>; 1,1m (sitzend); 0,1; 1,1; 1,7 m (stehend)</a:t>
            </a:r>
          </a:p>
          <a:p>
            <a:pPr lvl="2">
              <a:lnSpc>
                <a:spcPct val="114000"/>
              </a:lnSpc>
              <a:buClrTx/>
            </a:pPr>
            <a:r>
              <a:rPr lang="de-DE" sz="1800" dirty="0" smtClean="0"/>
              <a:t>Thermoanemometer (Luftgeschwindigkeitsmesser)</a:t>
            </a:r>
          </a:p>
          <a:p>
            <a:pPr lvl="2">
              <a:lnSpc>
                <a:spcPct val="114000"/>
              </a:lnSpc>
              <a:buClrTx/>
            </a:pPr>
            <a:r>
              <a:rPr lang="de-DE" sz="1800" dirty="0" err="1" smtClean="0"/>
              <a:t>Globethermometer</a:t>
            </a:r>
            <a:endParaRPr lang="de-DE" sz="2400" dirty="0" smtClean="0"/>
          </a:p>
          <a:p>
            <a:pPr>
              <a:lnSpc>
                <a:spcPct val="114000"/>
              </a:lnSpc>
            </a:pPr>
            <a:endParaRPr lang="en-GB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0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Qualitative Aussagen und Konsequenzen bzgl. thermischer Behaglichkeit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buClrTx/>
            </a:pPr>
            <a:r>
              <a:rPr lang="de-DE" sz="2000" b="1" dirty="0" smtClean="0"/>
              <a:t>Subjektive Größe </a:t>
            </a: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err="1" smtClean="0">
                <a:sym typeface="Wingdings" panose="05000000000000000000" pitchFamily="2" charset="2"/>
              </a:rPr>
              <a:t>therm</a:t>
            </a:r>
            <a:r>
              <a:rPr lang="de-DE" sz="2000" dirty="0" smtClean="0">
                <a:sym typeface="Wingdings" panose="05000000000000000000" pitchFamily="2" charset="2"/>
              </a:rPr>
              <a:t>. Behaglichkeit abhängig von u.a. Alter, Geschlecht, Gesundheit, Körperbau</a:t>
            </a:r>
            <a:endParaRPr lang="en-GB" sz="2000" dirty="0" smtClean="0"/>
          </a:p>
          <a:p>
            <a:pPr>
              <a:lnSpc>
                <a:spcPct val="114000"/>
              </a:lnSpc>
              <a:spcAft>
                <a:spcPts val="600"/>
              </a:spcAft>
              <a:buClrTx/>
            </a:pPr>
            <a:r>
              <a:rPr lang="de-DE" sz="2000" dirty="0" smtClean="0"/>
              <a:t>Formeln basieren auf Probandenstudien mit vorwiegend gesunden Teilnehmern (meist mittleren Alters)</a:t>
            </a:r>
            <a:endParaRPr lang="de-DE" sz="2000" dirty="0"/>
          </a:p>
          <a:p>
            <a:pPr>
              <a:lnSpc>
                <a:spcPct val="114000"/>
              </a:lnSpc>
              <a:buClrTx/>
              <a:buFont typeface="Wingdings" panose="05000000000000000000" pitchFamily="2" charset="2"/>
              <a:buChar char="à"/>
            </a:pPr>
            <a:r>
              <a:rPr lang="de-DE" sz="2000" dirty="0" smtClean="0">
                <a:sym typeface="Wingdings" panose="05000000000000000000" pitchFamily="2" charset="2"/>
              </a:rPr>
              <a:t> bei Gebäuden für Personen gesundheitlichen Beeinträchtigungen oder hohen bzw. niedrigen Alters sollten (theoretisch) Anpassungen an das Raumklima beachtet werden (z.B. Senioren-Einrichtungen, Krankenhäuser)</a:t>
            </a:r>
          </a:p>
          <a:p>
            <a:pPr>
              <a:lnSpc>
                <a:spcPct val="114000"/>
              </a:lnSpc>
              <a:buClrTx/>
              <a:buFont typeface="Wingdings" panose="05000000000000000000" pitchFamily="2" charset="2"/>
              <a:buChar char="à"/>
            </a:pP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smtClean="0">
                <a:sym typeface="Wingdings" panose="05000000000000000000" pitchFamily="2" charset="2"/>
              </a:rPr>
              <a:t>Konflikte bei Anforderungen an das Raumklima von unterschiedlichen Personengruppen in gleichen Gebäuden z.B. Krankenpfleger vs. Patienten beachten</a:t>
            </a:r>
            <a:endParaRPr lang="de-DE" sz="2000" dirty="0" smtClean="0"/>
          </a:p>
          <a:p>
            <a:pPr>
              <a:lnSpc>
                <a:spcPct val="114000"/>
              </a:lnSpc>
            </a:pP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76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Behaglichkeitsbedingungen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216923" y="1880203"/>
            <a:ext cx="5212545" cy="4598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08C"/>
              </a:buClr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08C"/>
              </a:buClr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08C"/>
              </a:buClr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08C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08C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00" dirty="0" err="1" smtClean="0"/>
              <a:t>physikalisch</a:t>
            </a:r>
            <a:endParaRPr lang="en-GB" sz="1100" dirty="0" smtClean="0"/>
          </a:p>
          <a:p>
            <a:pPr algn="ctr"/>
            <a:endParaRPr lang="en-GB" sz="1100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5585027" y="1880203"/>
            <a:ext cx="3047796" cy="4598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intermediäre</a:t>
            </a:r>
            <a:endParaRPr lang="en-GB" sz="1100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8788382" y="1874759"/>
            <a:ext cx="2974993" cy="4598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physiologisch</a:t>
            </a:r>
            <a:endParaRPr lang="en-GB" sz="1100" dirty="0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221378" y="2596001"/>
            <a:ext cx="1920019" cy="4598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Thermisch</a:t>
            </a:r>
            <a:endParaRPr lang="en-GB" sz="1100" dirty="0"/>
          </a:p>
          <a:p>
            <a:endParaRPr lang="en-GB" sz="1100" dirty="0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2296955" y="2596000"/>
            <a:ext cx="1145652" cy="4598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akustisch</a:t>
            </a:r>
            <a:endParaRPr lang="en-GB" sz="1100" dirty="0"/>
          </a:p>
          <a:p>
            <a:endParaRPr lang="en-GB" sz="1100" dirty="0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3613162" y="2601671"/>
            <a:ext cx="993248" cy="4598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visuell</a:t>
            </a:r>
            <a:endParaRPr lang="en-GB" sz="1100" dirty="0"/>
          </a:p>
          <a:p>
            <a:endParaRPr lang="en-GB" sz="1100" dirty="0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4761968" y="2593295"/>
            <a:ext cx="1206506" cy="4598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olfaktorisch</a:t>
            </a:r>
            <a:endParaRPr lang="en-GB" sz="1100" dirty="0"/>
          </a:p>
          <a:p>
            <a:endParaRPr lang="en-GB" sz="1100" dirty="0"/>
          </a:p>
        </p:txBody>
      </p:sp>
      <p:cxnSp>
        <p:nvCxnSpPr>
          <p:cNvPr id="12" name="Gerader Verbinder 11"/>
          <p:cNvCxnSpPr/>
          <p:nvPr/>
        </p:nvCxnSpPr>
        <p:spPr>
          <a:xfrm>
            <a:off x="1338762" y="3208742"/>
            <a:ext cx="0" cy="1522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</p:cxnSp>
      <p:cxnSp>
        <p:nvCxnSpPr>
          <p:cNvPr id="13" name="Gerader Verbinder 12"/>
          <p:cNvCxnSpPr>
            <a:stCxn id="8" idx="2"/>
          </p:cNvCxnSpPr>
          <p:nvPr/>
        </p:nvCxnSpPr>
        <p:spPr>
          <a:xfrm flipH="1">
            <a:off x="1181387" y="3055824"/>
            <a:ext cx="1" cy="1495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</p:cxnSp>
      <p:cxnSp>
        <p:nvCxnSpPr>
          <p:cNvPr id="14" name="Gerader Verbinder 13"/>
          <p:cNvCxnSpPr/>
          <p:nvPr/>
        </p:nvCxnSpPr>
        <p:spPr>
          <a:xfrm>
            <a:off x="328598" y="3208066"/>
            <a:ext cx="17149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</p:cxnSp>
      <p:cxnSp>
        <p:nvCxnSpPr>
          <p:cNvPr id="15" name="Gerader Verbinder 14"/>
          <p:cNvCxnSpPr/>
          <p:nvPr/>
        </p:nvCxnSpPr>
        <p:spPr>
          <a:xfrm>
            <a:off x="328598" y="3205345"/>
            <a:ext cx="0" cy="1725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</p:cxnSp>
      <p:sp>
        <p:nvSpPr>
          <p:cNvPr id="16" name="Untertitel 2"/>
          <p:cNvSpPr txBox="1">
            <a:spLocks/>
          </p:cNvSpPr>
          <p:nvPr/>
        </p:nvSpPr>
        <p:spPr>
          <a:xfrm rot="16200000">
            <a:off x="-998229" y="4589897"/>
            <a:ext cx="2655400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Raumtemp</a:t>
            </a:r>
            <a:r>
              <a:rPr lang="en-GB" sz="1100" dirty="0"/>
              <a:t>.</a:t>
            </a:r>
          </a:p>
        </p:txBody>
      </p:sp>
      <p:cxnSp>
        <p:nvCxnSpPr>
          <p:cNvPr id="17" name="Gerader Verbinder 16"/>
          <p:cNvCxnSpPr/>
          <p:nvPr/>
        </p:nvCxnSpPr>
        <p:spPr>
          <a:xfrm>
            <a:off x="701014" y="3208066"/>
            <a:ext cx="0" cy="1522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</p:cxnSp>
      <p:sp>
        <p:nvSpPr>
          <p:cNvPr id="18" name="Untertitel 2"/>
          <p:cNvSpPr txBox="1">
            <a:spLocks/>
          </p:cNvSpPr>
          <p:nvPr/>
        </p:nvSpPr>
        <p:spPr>
          <a:xfrm rot="16200000">
            <a:off x="-646537" y="4589897"/>
            <a:ext cx="2655400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Mittl</a:t>
            </a:r>
            <a:r>
              <a:rPr lang="en-GB" sz="1100" dirty="0"/>
              <a:t>. </a:t>
            </a:r>
            <a:r>
              <a:rPr lang="en-GB" sz="1100" dirty="0" err="1"/>
              <a:t>Raumumschließungstemp</a:t>
            </a:r>
            <a:r>
              <a:rPr lang="en-GB" sz="1100" dirty="0"/>
              <a:t>.</a:t>
            </a:r>
          </a:p>
          <a:p>
            <a:endParaRPr lang="en-GB" sz="1100" dirty="0"/>
          </a:p>
          <a:p>
            <a:r>
              <a:rPr lang="en-GB" sz="1100" dirty="0"/>
              <a:t>.</a:t>
            </a:r>
          </a:p>
        </p:txBody>
      </p:sp>
      <p:sp>
        <p:nvSpPr>
          <p:cNvPr id="19" name="Untertitel 2"/>
          <p:cNvSpPr txBox="1">
            <a:spLocks/>
          </p:cNvSpPr>
          <p:nvPr/>
        </p:nvSpPr>
        <p:spPr>
          <a:xfrm rot="16200000">
            <a:off x="-319512" y="4580372"/>
            <a:ext cx="2674450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Raumluftfeuchte</a:t>
            </a:r>
            <a:endParaRPr lang="en-GB" sz="1100" dirty="0"/>
          </a:p>
          <a:p>
            <a:endParaRPr lang="en-GB" sz="1100" dirty="0"/>
          </a:p>
        </p:txBody>
      </p:sp>
      <p:cxnSp>
        <p:nvCxnSpPr>
          <p:cNvPr id="20" name="Gerader Verbinder 19"/>
          <p:cNvCxnSpPr/>
          <p:nvPr/>
        </p:nvCxnSpPr>
        <p:spPr>
          <a:xfrm>
            <a:off x="989939" y="3198541"/>
            <a:ext cx="0" cy="1522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</p:cxnSp>
      <p:sp>
        <p:nvSpPr>
          <p:cNvPr id="21" name="Untertitel 2"/>
          <p:cNvSpPr txBox="1">
            <a:spLocks/>
          </p:cNvSpPr>
          <p:nvPr/>
        </p:nvSpPr>
        <p:spPr>
          <a:xfrm rot="16200000">
            <a:off x="1797" y="4576562"/>
            <a:ext cx="2666831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Luftbewegung</a:t>
            </a:r>
            <a:endParaRPr lang="en-GB" sz="1100" dirty="0"/>
          </a:p>
          <a:p>
            <a:endParaRPr lang="en-GB" sz="1100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2312989" y="3057730"/>
            <a:ext cx="913337" cy="2964796"/>
            <a:chOff x="216924" y="3046299"/>
            <a:chExt cx="913337" cy="2983846"/>
          </a:xfrm>
        </p:grpSpPr>
        <p:cxnSp>
          <p:nvCxnSpPr>
            <p:cNvPr id="23" name="Gerader Verbinder 22"/>
            <p:cNvCxnSpPr/>
            <p:nvPr/>
          </p:nvCxnSpPr>
          <p:spPr>
            <a:xfrm>
              <a:off x="701014" y="3046299"/>
              <a:ext cx="0" cy="152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  <p:cxnSp>
          <p:nvCxnSpPr>
            <p:cNvPr id="24" name="Gerader Verbinder 23"/>
            <p:cNvCxnSpPr/>
            <p:nvPr/>
          </p:nvCxnSpPr>
          <p:spPr>
            <a:xfrm>
              <a:off x="328598" y="3208066"/>
              <a:ext cx="66280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  <p:cxnSp>
          <p:nvCxnSpPr>
            <p:cNvPr id="25" name="Gerader Verbinder 24"/>
            <p:cNvCxnSpPr/>
            <p:nvPr/>
          </p:nvCxnSpPr>
          <p:spPr>
            <a:xfrm>
              <a:off x="328598" y="3205345"/>
              <a:ext cx="0" cy="17258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  <p:sp>
          <p:nvSpPr>
            <p:cNvPr id="26" name="Untertitel 2"/>
            <p:cNvSpPr txBox="1">
              <a:spLocks/>
            </p:cNvSpPr>
            <p:nvPr/>
          </p:nvSpPr>
          <p:spPr>
            <a:xfrm rot="16200000">
              <a:off x="-996311" y="4587979"/>
              <a:ext cx="2651565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defPPr>
                <a:defRPr lang="de-DE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1400" b="0" i="0">
                  <a:latin typeface="Roboto" panose="02000000000000000000" pitchFamily="2" charset="0"/>
                  <a:ea typeface="Roboto" panose="02000000000000000000" pitchFamily="2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>
                  <a:latin typeface="Roboto" panose="02000000000000000000" pitchFamily="2" charset="0"/>
                  <a:ea typeface="Roboto" panose="02000000000000000000" pitchFamily="2" charset="0"/>
                </a:defRPr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b="0" i="0">
                  <a:latin typeface="Roboto" panose="02000000000000000000" pitchFamily="2" charset="0"/>
                  <a:ea typeface="Roboto" panose="02000000000000000000" pitchFamily="2" charset="0"/>
                </a:defRPr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GB" sz="1100" dirty="0" err="1"/>
                <a:t>Frequenzen</a:t>
              </a:r>
              <a:r>
                <a:rPr lang="en-GB" sz="1100" dirty="0"/>
                <a:t>.</a:t>
              </a:r>
            </a:p>
          </p:txBody>
        </p:sp>
        <p:cxnSp>
          <p:nvCxnSpPr>
            <p:cNvPr id="27" name="Gerader Verbinder 26"/>
            <p:cNvCxnSpPr/>
            <p:nvPr/>
          </p:nvCxnSpPr>
          <p:spPr>
            <a:xfrm>
              <a:off x="701014" y="3214261"/>
              <a:ext cx="0" cy="152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  <p:sp>
          <p:nvSpPr>
            <p:cNvPr id="28" name="Untertitel 2"/>
            <p:cNvSpPr txBox="1">
              <a:spLocks/>
            </p:cNvSpPr>
            <p:nvPr/>
          </p:nvSpPr>
          <p:spPr>
            <a:xfrm rot="16200000">
              <a:off x="-646537" y="4589897"/>
              <a:ext cx="2655400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defPPr>
                <a:defRPr lang="de-DE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1400" b="0" i="0">
                  <a:latin typeface="Roboto" panose="02000000000000000000" pitchFamily="2" charset="0"/>
                  <a:ea typeface="Roboto" panose="02000000000000000000" pitchFamily="2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>
                  <a:latin typeface="Roboto" panose="02000000000000000000" pitchFamily="2" charset="0"/>
                  <a:ea typeface="Roboto" panose="02000000000000000000" pitchFamily="2" charset="0"/>
                </a:defRPr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b="0" i="0">
                  <a:latin typeface="Roboto" panose="02000000000000000000" pitchFamily="2" charset="0"/>
                  <a:ea typeface="Roboto" panose="02000000000000000000" pitchFamily="2" charset="0"/>
                </a:defRPr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GB" sz="1100" dirty="0" err="1"/>
                <a:t>Geräuschpegel</a:t>
              </a:r>
              <a:r>
                <a:rPr lang="en-GB" sz="1100" dirty="0"/>
                <a:t>..</a:t>
              </a:r>
            </a:p>
            <a:p>
              <a:endParaRPr lang="en-GB" sz="1100" dirty="0"/>
            </a:p>
            <a:p>
              <a:r>
                <a:rPr lang="en-GB" sz="1100" dirty="0"/>
                <a:t>.</a:t>
              </a:r>
            </a:p>
          </p:txBody>
        </p:sp>
        <p:sp>
          <p:nvSpPr>
            <p:cNvPr id="29" name="Untertitel 2"/>
            <p:cNvSpPr txBox="1">
              <a:spLocks/>
            </p:cNvSpPr>
            <p:nvPr/>
          </p:nvSpPr>
          <p:spPr>
            <a:xfrm rot="16200000">
              <a:off x="-319512" y="4580372"/>
              <a:ext cx="2674450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defPPr>
                <a:defRPr lang="de-DE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1400" b="0" i="0">
                  <a:latin typeface="Roboto" panose="02000000000000000000" pitchFamily="2" charset="0"/>
                  <a:ea typeface="Roboto" panose="02000000000000000000" pitchFamily="2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>
                  <a:latin typeface="Roboto" panose="02000000000000000000" pitchFamily="2" charset="0"/>
                  <a:ea typeface="Roboto" panose="02000000000000000000" pitchFamily="2" charset="0"/>
                </a:defRPr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b="0" i="0">
                  <a:latin typeface="Roboto" panose="02000000000000000000" pitchFamily="2" charset="0"/>
                  <a:ea typeface="Roboto" panose="02000000000000000000" pitchFamily="2" charset="0"/>
                </a:defRPr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GB" sz="1100" dirty="0" err="1"/>
                <a:t>Nachhallzeit</a:t>
              </a:r>
              <a:endParaRPr lang="en-GB" sz="1100" dirty="0"/>
            </a:p>
            <a:p>
              <a:endParaRPr lang="en-GB" sz="1100" dirty="0"/>
            </a:p>
          </p:txBody>
        </p:sp>
        <p:cxnSp>
          <p:nvCxnSpPr>
            <p:cNvPr id="30" name="Gerader Verbinder 29"/>
            <p:cNvCxnSpPr/>
            <p:nvPr/>
          </p:nvCxnSpPr>
          <p:spPr>
            <a:xfrm>
              <a:off x="989939" y="3198541"/>
              <a:ext cx="0" cy="152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</p:grpSp>
      <p:grpSp>
        <p:nvGrpSpPr>
          <p:cNvPr id="31" name="Gruppieren 30"/>
          <p:cNvGrpSpPr/>
          <p:nvPr/>
        </p:nvGrpSpPr>
        <p:grpSpPr>
          <a:xfrm>
            <a:off x="3448305" y="3063444"/>
            <a:ext cx="1314658" cy="2955271"/>
            <a:chOff x="216923" y="3055824"/>
            <a:chExt cx="1314658" cy="2955271"/>
          </a:xfrm>
        </p:grpSpPr>
        <p:cxnSp>
          <p:nvCxnSpPr>
            <p:cNvPr id="32" name="Gerader Verbinder 31"/>
            <p:cNvCxnSpPr/>
            <p:nvPr/>
          </p:nvCxnSpPr>
          <p:spPr>
            <a:xfrm>
              <a:off x="991401" y="3055824"/>
              <a:ext cx="0" cy="152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  <p:cxnSp>
          <p:nvCxnSpPr>
            <p:cNvPr id="33" name="Gerader Verbinder 32"/>
            <p:cNvCxnSpPr/>
            <p:nvPr/>
          </p:nvCxnSpPr>
          <p:spPr>
            <a:xfrm>
              <a:off x="328598" y="3208066"/>
              <a:ext cx="106907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  <p:cxnSp>
          <p:nvCxnSpPr>
            <p:cNvPr id="34" name="Gerader Verbinder 33"/>
            <p:cNvCxnSpPr/>
            <p:nvPr/>
          </p:nvCxnSpPr>
          <p:spPr>
            <a:xfrm>
              <a:off x="328598" y="3205345"/>
              <a:ext cx="0" cy="17258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  <p:sp>
          <p:nvSpPr>
            <p:cNvPr id="35" name="Untertitel 2"/>
            <p:cNvSpPr txBox="1">
              <a:spLocks/>
            </p:cNvSpPr>
            <p:nvPr/>
          </p:nvSpPr>
          <p:spPr>
            <a:xfrm rot="16200000">
              <a:off x="-988704" y="4580372"/>
              <a:ext cx="2636350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defPPr>
                <a:defRPr lang="de-DE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1400" b="0" i="0">
                  <a:latin typeface="Roboto" panose="02000000000000000000" pitchFamily="2" charset="0"/>
                  <a:ea typeface="Roboto" panose="02000000000000000000" pitchFamily="2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>
                  <a:latin typeface="Roboto" panose="02000000000000000000" pitchFamily="2" charset="0"/>
                  <a:ea typeface="Roboto" panose="02000000000000000000" pitchFamily="2" charset="0"/>
                </a:defRPr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b="0" i="0">
                  <a:latin typeface="Roboto" panose="02000000000000000000" pitchFamily="2" charset="0"/>
                  <a:ea typeface="Roboto" panose="02000000000000000000" pitchFamily="2" charset="0"/>
                </a:defRPr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GB" sz="1100" dirty="0" err="1"/>
                <a:t>Beleuchtung</a:t>
              </a:r>
              <a:r>
                <a:rPr lang="en-GB" sz="1100" dirty="0"/>
                <a:t>, </a:t>
              </a:r>
              <a:r>
                <a:rPr lang="en-GB" sz="1100" dirty="0" err="1"/>
                <a:t>Kontrast</a:t>
              </a:r>
              <a:r>
                <a:rPr lang="en-GB" sz="1100" dirty="0"/>
                <a:t>, </a:t>
              </a:r>
              <a:r>
                <a:rPr lang="en-GB" sz="1100" dirty="0" err="1"/>
                <a:t>Lichtwinkel</a:t>
              </a:r>
              <a:r>
                <a:rPr lang="en-GB" sz="1100" dirty="0"/>
                <a:t>.</a:t>
              </a:r>
            </a:p>
          </p:txBody>
        </p:sp>
        <p:sp>
          <p:nvSpPr>
            <p:cNvPr id="36" name="Untertitel 2"/>
            <p:cNvSpPr txBox="1">
              <a:spLocks/>
            </p:cNvSpPr>
            <p:nvPr/>
          </p:nvSpPr>
          <p:spPr>
            <a:xfrm rot="16200000">
              <a:off x="-637012" y="4580372"/>
              <a:ext cx="2636350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defPPr>
                <a:defRPr lang="de-DE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1400" b="0" i="0">
                  <a:latin typeface="Roboto" panose="02000000000000000000" pitchFamily="2" charset="0"/>
                  <a:ea typeface="Roboto" panose="02000000000000000000" pitchFamily="2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>
                  <a:latin typeface="Roboto" panose="02000000000000000000" pitchFamily="2" charset="0"/>
                  <a:ea typeface="Roboto" panose="02000000000000000000" pitchFamily="2" charset="0"/>
                </a:defRPr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b="0" i="0">
                  <a:latin typeface="Roboto" panose="02000000000000000000" pitchFamily="2" charset="0"/>
                  <a:ea typeface="Roboto" panose="02000000000000000000" pitchFamily="2" charset="0"/>
                </a:defRPr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GB" sz="1100" dirty="0" err="1"/>
                <a:t>Blendung</a:t>
              </a:r>
              <a:r>
                <a:rPr lang="en-GB" sz="1100" dirty="0"/>
                <a:t> &amp; </a:t>
              </a:r>
              <a:r>
                <a:rPr lang="en-GB" sz="1100" dirty="0" err="1"/>
                <a:t>Leuchtdichteverteilung</a:t>
              </a:r>
              <a:endParaRPr lang="en-GB" sz="1100" dirty="0"/>
            </a:p>
          </p:txBody>
        </p:sp>
        <p:sp>
          <p:nvSpPr>
            <p:cNvPr id="37" name="Untertitel 2"/>
            <p:cNvSpPr txBox="1">
              <a:spLocks/>
            </p:cNvSpPr>
            <p:nvPr/>
          </p:nvSpPr>
          <p:spPr>
            <a:xfrm rot="16200000">
              <a:off x="-263785" y="4524645"/>
              <a:ext cx="2655400" cy="3175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defPPr>
                <a:defRPr lang="de-DE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1400" b="0" i="0">
                  <a:latin typeface="Roboto" panose="02000000000000000000" pitchFamily="2" charset="0"/>
                  <a:ea typeface="Roboto" panose="02000000000000000000" pitchFamily="2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>
                  <a:latin typeface="Roboto" panose="02000000000000000000" pitchFamily="2" charset="0"/>
                  <a:ea typeface="Roboto" panose="02000000000000000000" pitchFamily="2" charset="0"/>
                </a:defRPr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b="0" i="0">
                  <a:latin typeface="Roboto" panose="02000000000000000000" pitchFamily="2" charset="0"/>
                  <a:ea typeface="Roboto" panose="02000000000000000000" pitchFamily="2" charset="0"/>
                </a:defRPr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GB" sz="1100" dirty="0" err="1"/>
                <a:t>Farben</a:t>
              </a:r>
              <a:r>
                <a:rPr lang="en-GB" sz="1100" dirty="0"/>
                <a:t>, </a:t>
              </a:r>
              <a:r>
                <a:rPr lang="en-GB" sz="1100" dirty="0" err="1"/>
                <a:t>Farbkompositionen</a:t>
              </a:r>
              <a:r>
                <a:rPr lang="en-GB" sz="1100" dirty="0"/>
                <a:t>, -</a:t>
              </a:r>
              <a:r>
                <a:rPr lang="en-GB" sz="1100" dirty="0" err="1"/>
                <a:t>Wiedergabe</a:t>
              </a:r>
              <a:endParaRPr lang="en-GB" sz="1100" dirty="0"/>
            </a:p>
            <a:p>
              <a:r>
                <a:rPr lang="en-GB" sz="1100" dirty="0" err="1"/>
                <a:t>Außenbezug</a:t>
              </a:r>
              <a:r>
                <a:rPr lang="en-GB" sz="1100" dirty="0"/>
                <a:t> &amp; </a:t>
              </a:r>
              <a:r>
                <a:rPr lang="en-GB" sz="1100" dirty="0" err="1"/>
                <a:t>Außblick</a:t>
              </a:r>
              <a:endParaRPr lang="en-GB" sz="1100" dirty="0"/>
            </a:p>
          </p:txBody>
        </p:sp>
        <p:cxnSp>
          <p:nvCxnSpPr>
            <p:cNvPr id="38" name="Gerader Verbinder 37"/>
            <p:cNvCxnSpPr/>
            <p:nvPr/>
          </p:nvCxnSpPr>
          <p:spPr>
            <a:xfrm>
              <a:off x="989939" y="3198541"/>
              <a:ext cx="0" cy="152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  <p:sp>
          <p:nvSpPr>
            <p:cNvPr id="39" name="Untertitel 2"/>
            <p:cNvSpPr txBox="1">
              <a:spLocks/>
            </p:cNvSpPr>
            <p:nvPr/>
          </p:nvSpPr>
          <p:spPr>
            <a:xfrm rot="16200000">
              <a:off x="91333" y="4570847"/>
              <a:ext cx="2655400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defPPr>
                <a:defRPr lang="de-DE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1400" b="0" i="0">
                  <a:latin typeface="Roboto" panose="02000000000000000000" pitchFamily="2" charset="0"/>
                  <a:ea typeface="Roboto" panose="02000000000000000000" pitchFamily="2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>
                  <a:latin typeface="Roboto" panose="02000000000000000000" pitchFamily="2" charset="0"/>
                  <a:ea typeface="Roboto" panose="02000000000000000000" pitchFamily="2" charset="0"/>
                </a:defRPr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b="0" i="0">
                  <a:latin typeface="Roboto" panose="02000000000000000000" pitchFamily="2" charset="0"/>
                  <a:ea typeface="Roboto" panose="02000000000000000000" pitchFamily="2" charset="0"/>
                </a:defRPr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endParaRPr lang="en-GB" sz="1100" dirty="0"/>
            </a:p>
            <a:p>
              <a:endParaRPr lang="en-GB" sz="1100" dirty="0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4629054" y="3038680"/>
            <a:ext cx="1169022" cy="2980035"/>
            <a:chOff x="-38761" y="3046299"/>
            <a:chExt cx="1169022" cy="2980035"/>
          </a:xfrm>
        </p:grpSpPr>
        <p:cxnSp>
          <p:nvCxnSpPr>
            <p:cNvPr id="41" name="Gerader Verbinder 40"/>
            <p:cNvCxnSpPr/>
            <p:nvPr/>
          </p:nvCxnSpPr>
          <p:spPr>
            <a:xfrm>
              <a:off x="701014" y="3046299"/>
              <a:ext cx="0" cy="152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  <p:cxnSp>
          <p:nvCxnSpPr>
            <p:cNvPr id="42" name="Gerader Verbinder 41"/>
            <p:cNvCxnSpPr/>
            <p:nvPr/>
          </p:nvCxnSpPr>
          <p:spPr>
            <a:xfrm>
              <a:off x="328598" y="3208066"/>
              <a:ext cx="66280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  <p:cxnSp>
          <p:nvCxnSpPr>
            <p:cNvPr id="43" name="Gerader Verbinder 42"/>
            <p:cNvCxnSpPr/>
            <p:nvPr/>
          </p:nvCxnSpPr>
          <p:spPr>
            <a:xfrm>
              <a:off x="328598" y="3205345"/>
              <a:ext cx="0" cy="17258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  <p:sp>
          <p:nvSpPr>
            <p:cNvPr id="44" name="Untertitel 2"/>
            <p:cNvSpPr txBox="1">
              <a:spLocks/>
            </p:cNvSpPr>
            <p:nvPr/>
          </p:nvSpPr>
          <p:spPr>
            <a:xfrm rot="16200000">
              <a:off x="-996324" y="4587992"/>
              <a:ext cx="265158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defPPr>
                <a:defRPr lang="de-DE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1400" b="0" i="0">
                  <a:latin typeface="Roboto" panose="02000000000000000000" pitchFamily="2" charset="0"/>
                  <a:ea typeface="Roboto" panose="02000000000000000000" pitchFamily="2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>
                  <a:latin typeface="Roboto" panose="02000000000000000000" pitchFamily="2" charset="0"/>
                  <a:ea typeface="Roboto" panose="02000000000000000000" pitchFamily="2" charset="0"/>
                </a:defRPr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b="0" i="0">
                  <a:latin typeface="Roboto" panose="02000000000000000000" pitchFamily="2" charset="0"/>
                  <a:ea typeface="Roboto" panose="02000000000000000000" pitchFamily="2" charset="0"/>
                </a:defRPr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GB" sz="1100" dirty="0" err="1"/>
                <a:t>Geruchs</a:t>
              </a:r>
              <a:r>
                <a:rPr lang="en-GB" sz="1100" dirty="0"/>
                <a:t>- und </a:t>
              </a:r>
              <a:r>
                <a:rPr lang="en-GB" sz="1100" dirty="0" err="1"/>
                <a:t>Ekelstoffe</a:t>
              </a:r>
              <a:endParaRPr lang="en-GB" sz="1100" dirty="0"/>
            </a:p>
          </p:txBody>
        </p:sp>
        <p:cxnSp>
          <p:nvCxnSpPr>
            <p:cNvPr id="45" name="Gerader Verbinder 44"/>
            <p:cNvCxnSpPr/>
            <p:nvPr/>
          </p:nvCxnSpPr>
          <p:spPr>
            <a:xfrm>
              <a:off x="701014" y="3214261"/>
              <a:ext cx="0" cy="152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  <p:sp>
          <p:nvSpPr>
            <p:cNvPr id="46" name="Untertitel 2"/>
            <p:cNvSpPr txBox="1">
              <a:spLocks/>
            </p:cNvSpPr>
            <p:nvPr/>
          </p:nvSpPr>
          <p:spPr>
            <a:xfrm rot="16200000">
              <a:off x="-644632" y="4587991"/>
              <a:ext cx="265158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defPPr>
                <a:defRPr lang="de-DE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1400" b="0" i="0">
                  <a:latin typeface="Roboto" panose="02000000000000000000" pitchFamily="2" charset="0"/>
                  <a:ea typeface="Roboto" panose="02000000000000000000" pitchFamily="2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>
                  <a:latin typeface="Roboto" panose="02000000000000000000" pitchFamily="2" charset="0"/>
                  <a:ea typeface="Roboto" panose="02000000000000000000" pitchFamily="2" charset="0"/>
                </a:defRPr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b="0" i="0">
                  <a:latin typeface="Roboto" panose="02000000000000000000" pitchFamily="2" charset="0"/>
                  <a:ea typeface="Roboto" panose="02000000000000000000" pitchFamily="2" charset="0"/>
                </a:defRPr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GB" sz="1100" dirty="0" err="1"/>
                <a:t>Staub</a:t>
              </a:r>
              <a:endParaRPr lang="en-GB" sz="1100" dirty="0"/>
            </a:p>
            <a:p>
              <a:endParaRPr lang="en-GB" sz="1100" dirty="0"/>
            </a:p>
            <a:p>
              <a:r>
                <a:rPr lang="en-GB" sz="1100" dirty="0"/>
                <a:t>.</a:t>
              </a:r>
            </a:p>
          </p:txBody>
        </p:sp>
        <p:sp>
          <p:nvSpPr>
            <p:cNvPr id="47" name="Untertitel 2"/>
            <p:cNvSpPr txBox="1">
              <a:spLocks/>
            </p:cNvSpPr>
            <p:nvPr/>
          </p:nvSpPr>
          <p:spPr>
            <a:xfrm rot="16200000">
              <a:off x="-313797" y="4574657"/>
              <a:ext cx="266301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defPPr>
                <a:defRPr lang="de-DE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1400" b="0" i="0">
                  <a:latin typeface="Roboto" panose="02000000000000000000" pitchFamily="2" charset="0"/>
                  <a:ea typeface="Roboto" panose="02000000000000000000" pitchFamily="2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>
                  <a:latin typeface="Roboto" panose="02000000000000000000" pitchFamily="2" charset="0"/>
                  <a:ea typeface="Roboto" panose="02000000000000000000" pitchFamily="2" charset="0"/>
                </a:defRPr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b="0" i="0">
                  <a:latin typeface="Roboto" panose="02000000000000000000" pitchFamily="2" charset="0"/>
                  <a:ea typeface="Roboto" panose="02000000000000000000" pitchFamily="2" charset="0"/>
                </a:defRPr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GB" sz="1100" dirty="0" err="1"/>
                <a:t>Kohlendioxid</a:t>
              </a:r>
              <a:r>
                <a:rPr lang="en-GB" sz="1100" dirty="0"/>
                <a:t> &amp; </a:t>
              </a:r>
              <a:r>
                <a:rPr lang="en-GB" sz="1100" dirty="0" err="1"/>
                <a:t>andere</a:t>
              </a:r>
              <a:r>
                <a:rPr lang="en-GB" sz="1100" dirty="0"/>
                <a:t> </a:t>
              </a:r>
              <a:r>
                <a:rPr lang="en-GB" sz="1100" dirty="0" err="1"/>
                <a:t>Gase</a:t>
              </a:r>
              <a:endParaRPr lang="en-GB" sz="1100" dirty="0"/>
            </a:p>
            <a:p>
              <a:endParaRPr lang="en-GB" sz="1100" dirty="0"/>
            </a:p>
          </p:txBody>
        </p:sp>
        <p:cxnSp>
          <p:nvCxnSpPr>
            <p:cNvPr id="48" name="Gerader Verbinder 47"/>
            <p:cNvCxnSpPr/>
            <p:nvPr/>
          </p:nvCxnSpPr>
          <p:spPr>
            <a:xfrm>
              <a:off x="989939" y="3198541"/>
              <a:ext cx="0" cy="152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  <p:cxnSp>
          <p:nvCxnSpPr>
            <p:cNvPr id="49" name="Gerader Verbinder 48"/>
            <p:cNvCxnSpPr/>
            <p:nvPr/>
          </p:nvCxnSpPr>
          <p:spPr>
            <a:xfrm>
              <a:off x="-38761" y="3206161"/>
              <a:ext cx="0" cy="152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</p:grpSp>
      <p:cxnSp>
        <p:nvCxnSpPr>
          <p:cNvPr id="50" name="Gerader Verbinder 49"/>
          <p:cNvCxnSpPr/>
          <p:nvPr/>
        </p:nvCxnSpPr>
        <p:spPr>
          <a:xfrm>
            <a:off x="7773713" y="2340026"/>
            <a:ext cx="0" cy="8547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</p:cxnSp>
      <p:cxnSp>
        <p:nvCxnSpPr>
          <p:cNvPr id="51" name="Gerader Verbinder 50"/>
          <p:cNvCxnSpPr/>
          <p:nvPr/>
        </p:nvCxnSpPr>
        <p:spPr>
          <a:xfrm>
            <a:off x="7209286" y="3204259"/>
            <a:ext cx="10852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</p:cxnSp>
      <p:sp>
        <p:nvSpPr>
          <p:cNvPr id="52" name="Untertitel 2"/>
          <p:cNvSpPr txBox="1">
            <a:spLocks/>
          </p:cNvSpPr>
          <p:nvPr/>
        </p:nvSpPr>
        <p:spPr>
          <a:xfrm rot="16200000">
            <a:off x="5905551" y="4570850"/>
            <a:ext cx="2663019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/>
              <a:t>Adaption &amp; </a:t>
            </a:r>
            <a:r>
              <a:rPr lang="en-GB" sz="1100" dirty="0" err="1"/>
              <a:t>Akklimatisation</a:t>
            </a:r>
            <a:endParaRPr lang="en-GB" sz="1100" dirty="0"/>
          </a:p>
        </p:txBody>
      </p:sp>
      <p:cxnSp>
        <p:nvCxnSpPr>
          <p:cNvPr id="53" name="Gerader Verbinder 52"/>
          <p:cNvCxnSpPr/>
          <p:nvPr/>
        </p:nvCxnSpPr>
        <p:spPr>
          <a:xfrm>
            <a:off x="7209286" y="3201538"/>
            <a:ext cx="0" cy="1454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</p:cxnSp>
      <p:grpSp>
        <p:nvGrpSpPr>
          <p:cNvPr id="54" name="Gruppieren 53"/>
          <p:cNvGrpSpPr/>
          <p:nvPr/>
        </p:nvGrpSpPr>
        <p:grpSpPr>
          <a:xfrm>
            <a:off x="7521492" y="3201918"/>
            <a:ext cx="913338" cy="2827793"/>
            <a:chOff x="216923" y="3198541"/>
            <a:chExt cx="913338" cy="2827793"/>
          </a:xfrm>
        </p:grpSpPr>
        <p:cxnSp>
          <p:nvCxnSpPr>
            <p:cNvPr id="55" name="Gerader Verbinder 54"/>
            <p:cNvCxnSpPr/>
            <p:nvPr/>
          </p:nvCxnSpPr>
          <p:spPr>
            <a:xfrm>
              <a:off x="328598" y="3205345"/>
              <a:ext cx="0" cy="17258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  <p:sp>
          <p:nvSpPr>
            <p:cNvPr id="56" name="Untertitel 2"/>
            <p:cNvSpPr txBox="1">
              <a:spLocks/>
            </p:cNvSpPr>
            <p:nvPr/>
          </p:nvSpPr>
          <p:spPr>
            <a:xfrm rot="16200000">
              <a:off x="-996324" y="4587992"/>
              <a:ext cx="265158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defPPr>
                <a:defRPr lang="de-DE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1400" b="0" i="0">
                  <a:latin typeface="Roboto" panose="02000000000000000000" pitchFamily="2" charset="0"/>
                  <a:ea typeface="Roboto" panose="02000000000000000000" pitchFamily="2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>
                  <a:latin typeface="Roboto" panose="02000000000000000000" pitchFamily="2" charset="0"/>
                  <a:ea typeface="Roboto" panose="02000000000000000000" pitchFamily="2" charset="0"/>
                </a:defRPr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b="0" i="0">
                  <a:latin typeface="Roboto" panose="02000000000000000000" pitchFamily="2" charset="0"/>
                  <a:ea typeface="Roboto" panose="02000000000000000000" pitchFamily="2" charset="0"/>
                </a:defRPr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GB" sz="1100" dirty="0" err="1"/>
                <a:t>Tages</a:t>
              </a:r>
              <a:r>
                <a:rPr lang="en-GB" sz="1100" dirty="0"/>
                <a:t>- &amp; </a:t>
              </a:r>
              <a:r>
                <a:rPr lang="en-GB" sz="1100" dirty="0" err="1"/>
                <a:t>Jahresrythmus</a:t>
              </a:r>
              <a:endParaRPr lang="en-GB" sz="1100" dirty="0"/>
            </a:p>
          </p:txBody>
        </p:sp>
        <p:cxnSp>
          <p:nvCxnSpPr>
            <p:cNvPr id="57" name="Gerader Verbinder 56"/>
            <p:cNvCxnSpPr/>
            <p:nvPr/>
          </p:nvCxnSpPr>
          <p:spPr>
            <a:xfrm>
              <a:off x="701014" y="3214261"/>
              <a:ext cx="0" cy="152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  <p:sp>
          <p:nvSpPr>
            <p:cNvPr id="58" name="Untertitel 2"/>
            <p:cNvSpPr txBox="1">
              <a:spLocks/>
            </p:cNvSpPr>
            <p:nvPr/>
          </p:nvSpPr>
          <p:spPr>
            <a:xfrm rot="16200000">
              <a:off x="-644632" y="4587991"/>
              <a:ext cx="265158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defPPr>
                <a:defRPr lang="de-DE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1400" b="0" i="0">
                  <a:latin typeface="Roboto" panose="02000000000000000000" pitchFamily="2" charset="0"/>
                  <a:ea typeface="Roboto" panose="02000000000000000000" pitchFamily="2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>
                  <a:latin typeface="Roboto" panose="02000000000000000000" pitchFamily="2" charset="0"/>
                  <a:ea typeface="Roboto" panose="02000000000000000000" pitchFamily="2" charset="0"/>
                </a:defRPr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b="0" i="0">
                  <a:latin typeface="Roboto" panose="02000000000000000000" pitchFamily="2" charset="0"/>
                  <a:ea typeface="Roboto" panose="02000000000000000000" pitchFamily="2" charset="0"/>
                </a:defRPr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GB" sz="1100" dirty="0" err="1"/>
                <a:t>Raumbelegung</a:t>
              </a:r>
              <a:endParaRPr lang="en-GB" sz="1100" dirty="0"/>
            </a:p>
          </p:txBody>
        </p:sp>
        <p:sp>
          <p:nvSpPr>
            <p:cNvPr id="59" name="Untertitel 2"/>
            <p:cNvSpPr txBox="1">
              <a:spLocks/>
            </p:cNvSpPr>
            <p:nvPr/>
          </p:nvSpPr>
          <p:spPr>
            <a:xfrm rot="16200000">
              <a:off x="-313797" y="4574657"/>
              <a:ext cx="266301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defPPr>
                <a:defRPr lang="de-DE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1400" b="0" i="0">
                  <a:latin typeface="Roboto" panose="02000000000000000000" pitchFamily="2" charset="0"/>
                  <a:ea typeface="Roboto" panose="02000000000000000000" pitchFamily="2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>
                  <a:latin typeface="Roboto" panose="02000000000000000000" pitchFamily="2" charset="0"/>
                  <a:ea typeface="Roboto" panose="02000000000000000000" pitchFamily="2" charset="0"/>
                </a:defRPr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b="0" i="0">
                  <a:latin typeface="Roboto" panose="02000000000000000000" pitchFamily="2" charset="0"/>
                  <a:ea typeface="Roboto" panose="02000000000000000000" pitchFamily="2" charset="0"/>
                </a:defRPr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GB" sz="1100" dirty="0" err="1"/>
                <a:t>Psychosoziale</a:t>
              </a:r>
              <a:r>
                <a:rPr lang="en-GB" sz="1100" dirty="0"/>
                <a:t> </a:t>
              </a:r>
              <a:r>
                <a:rPr lang="en-GB" sz="1100" dirty="0" err="1"/>
                <a:t>Faktoren</a:t>
              </a:r>
              <a:endParaRPr lang="en-GB" sz="1100" dirty="0"/>
            </a:p>
          </p:txBody>
        </p:sp>
        <p:cxnSp>
          <p:nvCxnSpPr>
            <p:cNvPr id="60" name="Gerader Verbinder 59"/>
            <p:cNvCxnSpPr/>
            <p:nvPr/>
          </p:nvCxnSpPr>
          <p:spPr>
            <a:xfrm>
              <a:off x="989939" y="3198541"/>
              <a:ext cx="0" cy="152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</p:grpSp>
      <p:cxnSp>
        <p:nvCxnSpPr>
          <p:cNvPr id="61" name="Gerader Verbinder 60"/>
          <p:cNvCxnSpPr/>
          <p:nvPr/>
        </p:nvCxnSpPr>
        <p:spPr>
          <a:xfrm>
            <a:off x="10318652" y="2330501"/>
            <a:ext cx="0" cy="8547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</p:cxnSp>
      <p:cxnSp>
        <p:nvCxnSpPr>
          <p:cNvPr id="62" name="Gerader Verbinder 61"/>
          <p:cNvCxnSpPr/>
          <p:nvPr/>
        </p:nvCxnSpPr>
        <p:spPr>
          <a:xfrm>
            <a:off x="9445371" y="3194734"/>
            <a:ext cx="1746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</p:cxnSp>
      <p:cxnSp>
        <p:nvCxnSpPr>
          <p:cNvPr id="63" name="Gerader Verbinder 62"/>
          <p:cNvCxnSpPr/>
          <p:nvPr/>
        </p:nvCxnSpPr>
        <p:spPr>
          <a:xfrm>
            <a:off x="9445371" y="3192013"/>
            <a:ext cx="0" cy="1725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</p:cxnSp>
      <p:sp>
        <p:nvSpPr>
          <p:cNvPr id="64" name="Untertitel 2"/>
          <p:cNvSpPr txBox="1">
            <a:spLocks/>
          </p:cNvSpPr>
          <p:nvPr/>
        </p:nvSpPr>
        <p:spPr>
          <a:xfrm rot="16200000">
            <a:off x="8120449" y="4574660"/>
            <a:ext cx="2651589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Gesundheitszustand</a:t>
            </a:r>
            <a:r>
              <a:rPr lang="en-GB" sz="1100" dirty="0"/>
              <a:t> &amp; </a:t>
            </a:r>
            <a:r>
              <a:rPr lang="en-GB" sz="1100" dirty="0" err="1"/>
              <a:t>Konstitution</a:t>
            </a:r>
            <a:r>
              <a:rPr lang="en-GB" sz="1100" dirty="0"/>
              <a:t>  </a:t>
            </a:r>
          </a:p>
        </p:txBody>
      </p:sp>
      <p:cxnSp>
        <p:nvCxnSpPr>
          <p:cNvPr id="65" name="Gerader Verbinder 64"/>
          <p:cNvCxnSpPr/>
          <p:nvPr/>
        </p:nvCxnSpPr>
        <p:spPr>
          <a:xfrm>
            <a:off x="9817787" y="3200929"/>
            <a:ext cx="0" cy="1522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</p:cxnSp>
      <p:sp>
        <p:nvSpPr>
          <p:cNvPr id="66" name="Untertitel 2"/>
          <p:cNvSpPr txBox="1">
            <a:spLocks/>
          </p:cNvSpPr>
          <p:nvPr/>
        </p:nvSpPr>
        <p:spPr>
          <a:xfrm rot="16200000">
            <a:off x="8472141" y="4574659"/>
            <a:ext cx="2651589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Gechlecht</a:t>
            </a:r>
            <a:endParaRPr lang="en-GB" sz="1100" dirty="0"/>
          </a:p>
        </p:txBody>
      </p:sp>
      <p:sp>
        <p:nvSpPr>
          <p:cNvPr id="67" name="Untertitel 2"/>
          <p:cNvSpPr txBox="1">
            <a:spLocks/>
          </p:cNvSpPr>
          <p:nvPr/>
        </p:nvSpPr>
        <p:spPr>
          <a:xfrm rot="16200000">
            <a:off x="8802976" y="4561325"/>
            <a:ext cx="2663019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/>
              <a:t>Alter</a:t>
            </a:r>
          </a:p>
        </p:txBody>
      </p:sp>
      <p:cxnSp>
        <p:nvCxnSpPr>
          <p:cNvPr id="68" name="Gerader Verbinder 67"/>
          <p:cNvCxnSpPr/>
          <p:nvPr/>
        </p:nvCxnSpPr>
        <p:spPr>
          <a:xfrm>
            <a:off x="10106712" y="3192013"/>
            <a:ext cx="0" cy="1454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</p:cxnSp>
      <p:grpSp>
        <p:nvGrpSpPr>
          <p:cNvPr id="69" name="Gruppieren 68"/>
          <p:cNvGrpSpPr/>
          <p:nvPr/>
        </p:nvGrpSpPr>
        <p:grpSpPr>
          <a:xfrm>
            <a:off x="10418918" y="3192393"/>
            <a:ext cx="913338" cy="2827793"/>
            <a:chOff x="216923" y="3198541"/>
            <a:chExt cx="913338" cy="2827793"/>
          </a:xfrm>
        </p:grpSpPr>
        <p:cxnSp>
          <p:nvCxnSpPr>
            <p:cNvPr id="70" name="Gerader Verbinder 69"/>
            <p:cNvCxnSpPr/>
            <p:nvPr/>
          </p:nvCxnSpPr>
          <p:spPr>
            <a:xfrm>
              <a:off x="328598" y="3205345"/>
              <a:ext cx="0" cy="17258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  <p:sp>
          <p:nvSpPr>
            <p:cNvPr id="71" name="Untertitel 2"/>
            <p:cNvSpPr txBox="1">
              <a:spLocks/>
            </p:cNvSpPr>
            <p:nvPr/>
          </p:nvSpPr>
          <p:spPr>
            <a:xfrm rot="16200000">
              <a:off x="-996324" y="4587992"/>
              <a:ext cx="265158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defPPr>
                <a:defRPr lang="de-DE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1400" b="0" i="0">
                  <a:latin typeface="Roboto" panose="02000000000000000000" pitchFamily="2" charset="0"/>
                  <a:ea typeface="Roboto" panose="02000000000000000000" pitchFamily="2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>
                  <a:latin typeface="Roboto" panose="02000000000000000000" pitchFamily="2" charset="0"/>
                  <a:ea typeface="Roboto" panose="02000000000000000000" pitchFamily="2" charset="0"/>
                </a:defRPr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b="0" i="0">
                  <a:latin typeface="Roboto" panose="02000000000000000000" pitchFamily="2" charset="0"/>
                  <a:ea typeface="Roboto" panose="02000000000000000000" pitchFamily="2" charset="0"/>
                </a:defRPr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GB" sz="1100" dirty="0" err="1"/>
                <a:t>Körperliche</a:t>
              </a:r>
              <a:r>
                <a:rPr lang="en-GB" sz="1100" dirty="0"/>
                <a:t> </a:t>
              </a:r>
              <a:r>
                <a:rPr lang="en-GB" sz="1100" dirty="0" err="1"/>
                <a:t>Verfassung</a:t>
              </a:r>
              <a:endParaRPr lang="en-GB" sz="1100" dirty="0"/>
            </a:p>
          </p:txBody>
        </p:sp>
        <p:cxnSp>
          <p:nvCxnSpPr>
            <p:cNvPr id="72" name="Gerader Verbinder 71"/>
            <p:cNvCxnSpPr/>
            <p:nvPr/>
          </p:nvCxnSpPr>
          <p:spPr>
            <a:xfrm>
              <a:off x="701014" y="3214261"/>
              <a:ext cx="0" cy="152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  <p:sp>
          <p:nvSpPr>
            <p:cNvPr id="73" name="Untertitel 2"/>
            <p:cNvSpPr txBox="1">
              <a:spLocks/>
            </p:cNvSpPr>
            <p:nvPr/>
          </p:nvSpPr>
          <p:spPr>
            <a:xfrm rot="16200000">
              <a:off x="-644632" y="4587991"/>
              <a:ext cx="265158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defPPr>
                <a:defRPr lang="de-DE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1400" b="0" i="0">
                  <a:latin typeface="Roboto" panose="02000000000000000000" pitchFamily="2" charset="0"/>
                  <a:ea typeface="Roboto" panose="02000000000000000000" pitchFamily="2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>
                  <a:latin typeface="Roboto" panose="02000000000000000000" pitchFamily="2" charset="0"/>
                  <a:ea typeface="Roboto" panose="02000000000000000000" pitchFamily="2" charset="0"/>
                </a:defRPr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b="0" i="0">
                  <a:latin typeface="Roboto" panose="02000000000000000000" pitchFamily="2" charset="0"/>
                  <a:ea typeface="Roboto" panose="02000000000000000000" pitchFamily="2" charset="0"/>
                </a:defRPr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GB" sz="1100" dirty="0" err="1"/>
                <a:t>Ethnische</a:t>
              </a:r>
              <a:r>
                <a:rPr lang="en-GB" sz="1100" dirty="0"/>
                <a:t> </a:t>
              </a:r>
              <a:r>
                <a:rPr lang="en-GB" sz="1100" dirty="0" err="1"/>
                <a:t>Einflüsse</a:t>
              </a:r>
              <a:endParaRPr lang="en-GB" sz="1100" dirty="0"/>
            </a:p>
          </p:txBody>
        </p:sp>
        <p:sp>
          <p:nvSpPr>
            <p:cNvPr id="74" name="Untertitel 2"/>
            <p:cNvSpPr txBox="1">
              <a:spLocks/>
            </p:cNvSpPr>
            <p:nvPr/>
          </p:nvSpPr>
          <p:spPr>
            <a:xfrm rot="16200000">
              <a:off x="-313797" y="4574657"/>
              <a:ext cx="266301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defPPr>
                <a:defRPr lang="de-DE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1400" b="0" i="0">
                  <a:latin typeface="Roboto" panose="02000000000000000000" pitchFamily="2" charset="0"/>
                  <a:ea typeface="Roboto" panose="02000000000000000000" pitchFamily="2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>
                  <a:latin typeface="Roboto" panose="02000000000000000000" pitchFamily="2" charset="0"/>
                  <a:ea typeface="Roboto" panose="02000000000000000000" pitchFamily="2" charset="0"/>
                </a:defRPr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b="0" i="0">
                  <a:latin typeface="Roboto" panose="02000000000000000000" pitchFamily="2" charset="0"/>
                  <a:ea typeface="Roboto" panose="02000000000000000000" pitchFamily="2" charset="0"/>
                </a:defRPr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>
                  <a:latin typeface="Roboto" panose="02000000000000000000" pitchFamily="2" charset="0"/>
                  <a:ea typeface="Roboto" panose="02000000000000000000" pitchFamily="2" charset="0"/>
                </a:defRPr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GB" sz="1100" dirty="0" err="1"/>
                <a:t>Nahrungsaufnahme</a:t>
              </a:r>
              <a:endParaRPr lang="en-GB" sz="1100" dirty="0"/>
            </a:p>
          </p:txBody>
        </p:sp>
        <p:cxnSp>
          <p:nvCxnSpPr>
            <p:cNvPr id="75" name="Gerader Verbinder 74"/>
            <p:cNvCxnSpPr/>
            <p:nvPr/>
          </p:nvCxnSpPr>
          <p:spPr>
            <a:xfrm>
              <a:off x="989939" y="3198541"/>
              <a:ext cx="0" cy="1522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cxnSp>
      </p:grpSp>
      <p:cxnSp>
        <p:nvCxnSpPr>
          <p:cNvPr id="76" name="Gerader Verbinder 75"/>
          <p:cNvCxnSpPr/>
          <p:nvPr/>
        </p:nvCxnSpPr>
        <p:spPr>
          <a:xfrm>
            <a:off x="1671145" y="3200447"/>
            <a:ext cx="0" cy="1540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</p:cxnSp>
      <p:cxnSp>
        <p:nvCxnSpPr>
          <p:cNvPr id="77" name="Gerader Verbinder 76"/>
          <p:cNvCxnSpPr/>
          <p:nvPr/>
        </p:nvCxnSpPr>
        <p:spPr>
          <a:xfrm>
            <a:off x="2043561" y="3210454"/>
            <a:ext cx="0" cy="1325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</p:cxnSp>
      <p:sp>
        <p:nvSpPr>
          <p:cNvPr id="78" name="Untertitel 2"/>
          <p:cNvSpPr txBox="1">
            <a:spLocks/>
          </p:cNvSpPr>
          <p:nvPr/>
        </p:nvSpPr>
        <p:spPr>
          <a:xfrm rot="16200000">
            <a:off x="346225" y="4564521"/>
            <a:ext cx="2651589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Kleidung</a:t>
            </a:r>
            <a:r>
              <a:rPr lang="en-GB" sz="1100" dirty="0"/>
              <a:t> </a:t>
            </a:r>
          </a:p>
        </p:txBody>
      </p:sp>
      <p:sp>
        <p:nvSpPr>
          <p:cNvPr id="79" name="Untertitel 2"/>
          <p:cNvSpPr txBox="1">
            <a:spLocks/>
          </p:cNvSpPr>
          <p:nvPr/>
        </p:nvSpPr>
        <p:spPr>
          <a:xfrm rot="16200000">
            <a:off x="697916" y="4564520"/>
            <a:ext cx="2651589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Tätigkeit</a:t>
            </a:r>
            <a:endParaRPr lang="en-GB" sz="1100" dirty="0"/>
          </a:p>
        </p:txBody>
      </p:sp>
      <p:sp>
        <p:nvSpPr>
          <p:cNvPr id="80" name="Untertitel 2"/>
          <p:cNvSpPr txBox="1">
            <a:spLocks/>
          </p:cNvSpPr>
          <p:nvPr/>
        </p:nvSpPr>
        <p:spPr>
          <a:xfrm>
            <a:off x="221379" y="2596001"/>
            <a:ext cx="1920019" cy="4598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Thermisch</a:t>
            </a:r>
            <a:endParaRPr lang="en-GB" sz="1100" dirty="0"/>
          </a:p>
          <a:p>
            <a:endParaRPr lang="en-GB" sz="1100" dirty="0"/>
          </a:p>
        </p:txBody>
      </p:sp>
      <p:sp>
        <p:nvSpPr>
          <p:cNvPr id="81" name="Untertitel 2"/>
          <p:cNvSpPr txBox="1">
            <a:spLocks/>
          </p:cNvSpPr>
          <p:nvPr/>
        </p:nvSpPr>
        <p:spPr>
          <a:xfrm rot="16200000">
            <a:off x="-998228" y="4589897"/>
            <a:ext cx="2655400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Raumtemp</a:t>
            </a:r>
            <a:r>
              <a:rPr lang="en-GB" sz="1100" dirty="0"/>
              <a:t>.</a:t>
            </a:r>
          </a:p>
        </p:txBody>
      </p:sp>
      <p:sp>
        <p:nvSpPr>
          <p:cNvPr id="82" name="Untertitel 2"/>
          <p:cNvSpPr txBox="1">
            <a:spLocks/>
          </p:cNvSpPr>
          <p:nvPr/>
        </p:nvSpPr>
        <p:spPr>
          <a:xfrm rot="16200000">
            <a:off x="-646536" y="4589897"/>
            <a:ext cx="2655400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Mittl</a:t>
            </a:r>
            <a:r>
              <a:rPr lang="en-GB" sz="1100" dirty="0"/>
              <a:t>. </a:t>
            </a:r>
            <a:r>
              <a:rPr lang="en-GB" sz="1100" dirty="0" err="1"/>
              <a:t>Raumumschließungstemp</a:t>
            </a:r>
            <a:r>
              <a:rPr lang="en-GB" sz="1100" dirty="0"/>
              <a:t>.</a:t>
            </a:r>
          </a:p>
          <a:p>
            <a:endParaRPr lang="en-GB" sz="1100" dirty="0"/>
          </a:p>
          <a:p>
            <a:r>
              <a:rPr lang="en-GB" sz="1100" dirty="0"/>
              <a:t>.</a:t>
            </a:r>
          </a:p>
        </p:txBody>
      </p:sp>
      <p:sp>
        <p:nvSpPr>
          <p:cNvPr id="83" name="Untertitel 2"/>
          <p:cNvSpPr txBox="1">
            <a:spLocks/>
          </p:cNvSpPr>
          <p:nvPr/>
        </p:nvSpPr>
        <p:spPr>
          <a:xfrm rot="16200000">
            <a:off x="-319511" y="4580372"/>
            <a:ext cx="2674450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Raumluftfeuchte</a:t>
            </a:r>
            <a:endParaRPr lang="en-GB" sz="1100" dirty="0"/>
          </a:p>
          <a:p>
            <a:endParaRPr lang="en-GB" sz="1100" dirty="0"/>
          </a:p>
        </p:txBody>
      </p:sp>
      <p:sp>
        <p:nvSpPr>
          <p:cNvPr id="84" name="Untertitel 2"/>
          <p:cNvSpPr txBox="1">
            <a:spLocks/>
          </p:cNvSpPr>
          <p:nvPr/>
        </p:nvSpPr>
        <p:spPr>
          <a:xfrm rot="16200000">
            <a:off x="1798" y="4576562"/>
            <a:ext cx="2666831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Luftbewegung</a:t>
            </a:r>
            <a:endParaRPr lang="en-GB" sz="1100" dirty="0"/>
          </a:p>
          <a:p>
            <a:endParaRPr lang="en-GB" sz="1100" dirty="0"/>
          </a:p>
        </p:txBody>
      </p:sp>
      <p:sp>
        <p:nvSpPr>
          <p:cNvPr id="85" name="Untertitel 2"/>
          <p:cNvSpPr txBox="1">
            <a:spLocks/>
          </p:cNvSpPr>
          <p:nvPr/>
        </p:nvSpPr>
        <p:spPr>
          <a:xfrm rot="16200000">
            <a:off x="346226" y="4564521"/>
            <a:ext cx="2651589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Kleidung</a:t>
            </a:r>
            <a:r>
              <a:rPr lang="en-GB" sz="1100" dirty="0"/>
              <a:t> </a:t>
            </a:r>
          </a:p>
        </p:txBody>
      </p:sp>
      <p:sp>
        <p:nvSpPr>
          <p:cNvPr id="86" name="Untertitel 2"/>
          <p:cNvSpPr txBox="1">
            <a:spLocks/>
          </p:cNvSpPr>
          <p:nvPr/>
        </p:nvSpPr>
        <p:spPr>
          <a:xfrm>
            <a:off x="221380" y="2596001"/>
            <a:ext cx="1920019" cy="4598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Thermisch</a:t>
            </a:r>
            <a:endParaRPr lang="en-GB" sz="1100" dirty="0"/>
          </a:p>
          <a:p>
            <a:endParaRPr lang="en-GB" sz="1100" dirty="0"/>
          </a:p>
        </p:txBody>
      </p:sp>
      <p:sp>
        <p:nvSpPr>
          <p:cNvPr id="87" name="Untertitel 2"/>
          <p:cNvSpPr txBox="1">
            <a:spLocks/>
          </p:cNvSpPr>
          <p:nvPr/>
        </p:nvSpPr>
        <p:spPr>
          <a:xfrm rot="16200000">
            <a:off x="-998227" y="4589897"/>
            <a:ext cx="2655400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Raumtemp</a:t>
            </a:r>
            <a:r>
              <a:rPr lang="en-GB" sz="1100" dirty="0"/>
              <a:t>.</a:t>
            </a:r>
          </a:p>
        </p:txBody>
      </p:sp>
      <p:sp>
        <p:nvSpPr>
          <p:cNvPr id="88" name="Untertitel 2"/>
          <p:cNvSpPr txBox="1">
            <a:spLocks/>
          </p:cNvSpPr>
          <p:nvPr/>
        </p:nvSpPr>
        <p:spPr>
          <a:xfrm rot="16200000">
            <a:off x="-646535" y="4589897"/>
            <a:ext cx="2655400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Mittl</a:t>
            </a:r>
            <a:r>
              <a:rPr lang="en-GB" sz="1100" dirty="0"/>
              <a:t>. </a:t>
            </a:r>
            <a:r>
              <a:rPr lang="en-GB" sz="1100" dirty="0" err="1"/>
              <a:t>Raumumschließungstemp</a:t>
            </a:r>
            <a:r>
              <a:rPr lang="en-GB" sz="1100" dirty="0"/>
              <a:t>.</a:t>
            </a:r>
          </a:p>
          <a:p>
            <a:endParaRPr lang="en-GB" sz="1100" dirty="0"/>
          </a:p>
          <a:p>
            <a:r>
              <a:rPr lang="en-GB" sz="1100" dirty="0"/>
              <a:t>.</a:t>
            </a:r>
          </a:p>
        </p:txBody>
      </p:sp>
      <p:sp>
        <p:nvSpPr>
          <p:cNvPr id="89" name="Untertitel 2"/>
          <p:cNvSpPr txBox="1">
            <a:spLocks/>
          </p:cNvSpPr>
          <p:nvPr/>
        </p:nvSpPr>
        <p:spPr>
          <a:xfrm rot="16200000">
            <a:off x="-319510" y="4580372"/>
            <a:ext cx="2674450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Raumluftfeuchte</a:t>
            </a:r>
            <a:endParaRPr lang="en-GB" sz="1100" dirty="0"/>
          </a:p>
          <a:p>
            <a:endParaRPr lang="en-GB" sz="1100" dirty="0"/>
          </a:p>
        </p:txBody>
      </p:sp>
      <p:sp>
        <p:nvSpPr>
          <p:cNvPr id="90" name="Untertitel 2"/>
          <p:cNvSpPr txBox="1">
            <a:spLocks/>
          </p:cNvSpPr>
          <p:nvPr/>
        </p:nvSpPr>
        <p:spPr>
          <a:xfrm rot="16200000">
            <a:off x="1799" y="4576562"/>
            <a:ext cx="2666831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100" dirty="0" err="1"/>
              <a:t>Luftbewegung</a:t>
            </a:r>
            <a:endParaRPr lang="en-GB" sz="1100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5634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Behaglichkeitsbedingungen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216923" y="1880203"/>
            <a:ext cx="5212545" cy="459823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08C"/>
              </a:buClr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08C"/>
              </a:buClr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08C"/>
              </a:buClr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08C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08C"/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 err="1" smtClean="0"/>
              <a:t>physikalisch</a:t>
            </a:r>
            <a:endParaRPr lang="en-GB" sz="1400" dirty="0" smtClean="0"/>
          </a:p>
          <a:p>
            <a:pPr algn="ctr"/>
            <a:endParaRPr lang="en-GB" sz="1400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5585027" y="1880203"/>
            <a:ext cx="3047796" cy="4598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400" dirty="0" err="1"/>
              <a:t>intermediäre</a:t>
            </a:r>
            <a:endParaRPr lang="en-GB" sz="1400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8788382" y="1874759"/>
            <a:ext cx="2974993" cy="4598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400" dirty="0" err="1"/>
              <a:t>physiologisch</a:t>
            </a:r>
            <a:endParaRPr lang="en-GB" sz="1400" dirty="0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221378" y="2596001"/>
            <a:ext cx="1920019" cy="459823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err="1" smtClean="0"/>
              <a:t>Thermisch</a:t>
            </a:r>
            <a:endParaRPr lang="en-GB" sz="1400" b="1" dirty="0" smtClean="0"/>
          </a:p>
          <a:p>
            <a:pPr algn="ctr"/>
            <a:endParaRPr lang="en-GB" sz="1400" dirty="0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2296955" y="2596000"/>
            <a:ext cx="1145652" cy="4598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 smtClean="0"/>
              <a:t>akustisch</a:t>
            </a:r>
            <a:endParaRPr lang="en-GB" sz="1400" dirty="0" smtClean="0"/>
          </a:p>
          <a:p>
            <a:pPr algn="ctr"/>
            <a:endParaRPr lang="en-GB" sz="1400" dirty="0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3613162" y="2601671"/>
            <a:ext cx="993248" cy="4598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 smtClean="0"/>
              <a:t>visuell</a:t>
            </a:r>
            <a:endParaRPr lang="en-GB" sz="1400" dirty="0" smtClean="0"/>
          </a:p>
          <a:p>
            <a:pPr algn="ctr"/>
            <a:endParaRPr lang="en-GB" sz="1400" dirty="0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4761968" y="2593295"/>
            <a:ext cx="1206506" cy="4598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 smtClean="0"/>
              <a:t>olfaktorisch</a:t>
            </a:r>
            <a:endParaRPr lang="en-GB" sz="1400" dirty="0" smtClean="0"/>
          </a:p>
          <a:p>
            <a:pPr algn="ctr"/>
            <a:endParaRPr lang="en-GB" sz="1400" dirty="0"/>
          </a:p>
        </p:txBody>
      </p:sp>
      <p:cxnSp>
        <p:nvCxnSpPr>
          <p:cNvPr id="12" name="Gerader Verbinder 11"/>
          <p:cNvCxnSpPr/>
          <p:nvPr/>
        </p:nvCxnSpPr>
        <p:spPr>
          <a:xfrm>
            <a:off x="1338762" y="3208742"/>
            <a:ext cx="0" cy="1522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>
            <a:stCxn id="8" idx="2"/>
          </p:cNvCxnSpPr>
          <p:nvPr/>
        </p:nvCxnSpPr>
        <p:spPr>
          <a:xfrm flipH="1">
            <a:off x="1181387" y="3055824"/>
            <a:ext cx="1" cy="149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328598" y="3208066"/>
            <a:ext cx="17149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328598" y="3205345"/>
            <a:ext cx="0" cy="1725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Untertitel 2"/>
          <p:cNvSpPr txBox="1">
            <a:spLocks/>
          </p:cNvSpPr>
          <p:nvPr/>
        </p:nvSpPr>
        <p:spPr>
          <a:xfrm rot="16200000">
            <a:off x="-998229" y="4589897"/>
            <a:ext cx="2655400" cy="22509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 err="1" smtClean="0"/>
              <a:t>Raumtemp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cxnSp>
        <p:nvCxnSpPr>
          <p:cNvPr id="17" name="Gerader Verbinder 16"/>
          <p:cNvCxnSpPr/>
          <p:nvPr/>
        </p:nvCxnSpPr>
        <p:spPr>
          <a:xfrm>
            <a:off x="701014" y="3208066"/>
            <a:ext cx="0" cy="1522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ntertitel 2"/>
          <p:cNvSpPr txBox="1">
            <a:spLocks/>
          </p:cNvSpPr>
          <p:nvPr/>
        </p:nvSpPr>
        <p:spPr>
          <a:xfrm rot="16200000">
            <a:off x="-646537" y="4589897"/>
            <a:ext cx="2655400" cy="22509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 err="1"/>
              <a:t>Mittl</a:t>
            </a:r>
            <a:r>
              <a:rPr lang="en-GB" sz="1100" dirty="0"/>
              <a:t>. </a:t>
            </a:r>
            <a:r>
              <a:rPr lang="en-GB" sz="1100" dirty="0" err="1"/>
              <a:t>Raumumschließungstemp</a:t>
            </a:r>
            <a:r>
              <a:rPr lang="en-GB" sz="1100" dirty="0"/>
              <a:t>.</a:t>
            </a:r>
          </a:p>
          <a:p>
            <a:pPr algn="ctr"/>
            <a:endParaRPr lang="en-GB" sz="1100" dirty="0"/>
          </a:p>
          <a:p>
            <a:pPr algn="ctr"/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19" name="Untertitel 2"/>
          <p:cNvSpPr txBox="1">
            <a:spLocks/>
          </p:cNvSpPr>
          <p:nvPr/>
        </p:nvSpPr>
        <p:spPr>
          <a:xfrm rot="16200000">
            <a:off x="-319512" y="4580372"/>
            <a:ext cx="2674450" cy="22509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 err="1" smtClean="0"/>
              <a:t>Raumluftfeuchte</a:t>
            </a:r>
            <a:endParaRPr lang="en-GB" sz="1100" dirty="0"/>
          </a:p>
          <a:p>
            <a:pPr algn="ctr"/>
            <a:endParaRPr lang="en-GB" sz="1100" dirty="0"/>
          </a:p>
        </p:txBody>
      </p:sp>
      <p:cxnSp>
        <p:nvCxnSpPr>
          <p:cNvPr id="20" name="Gerader Verbinder 19"/>
          <p:cNvCxnSpPr/>
          <p:nvPr/>
        </p:nvCxnSpPr>
        <p:spPr>
          <a:xfrm>
            <a:off x="989939" y="3198541"/>
            <a:ext cx="0" cy="1522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ntertitel 2"/>
          <p:cNvSpPr txBox="1">
            <a:spLocks/>
          </p:cNvSpPr>
          <p:nvPr/>
        </p:nvSpPr>
        <p:spPr>
          <a:xfrm rot="16200000">
            <a:off x="1797" y="4576562"/>
            <a:ext cx="2666831" cy="22509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 err="1"/>
              <a:t>Luftbewegung</a:t>
            </a:r>
            <a:endParaRPr lang="en-GB" sz="1100" dirty="0"/>
          </a:p>
          <a:p>
            <a:pPr algn="ctr"/>
            <a:endParaRPr lang="en-GB" sz="1100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2312989" y="3057730"/>
            <a:ext cx="913337" cy="2964796"/>
            <a:chOff x="216924" y="3046299"/>
            <a:chExt cx="913337" cy="2983846"/>
          </a:xfrm>
        </p:grpSpPr>
        <p:cxnSp>
          <p:nvCxnSpPr>
            <p:cNvPr id="23" name="Gerader Verbinder 22"/>
            <p:cNvCxnSpPr/>
            <p:nvPr/>
          </p:nvCxnSpPr>
          <p:spPr>
            <a:xfrm>
              <a:off x="701014" y="3046299"/>
              <a:ext cx="0" cy="15224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>
              <a:off x="328598" y="3208066"/>
              <a:ext cx="66280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>
            <a:xfrm>
              <a:off x="328598" y="3205345"/>
              <a:ext cx="0" cy="17258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Untertitel 2"/>
            <p:cNvSpPr txBox="1">
              <a:spLocks/>
            </p:cNvSpPr>
            <p:nvPr/>
          </p:nvSpPr>
          <p:spPr>
            <a:xfrm rot="16200000">
              <a:off x="-996311" y="4587979"/>
              <a:ext cx="2651565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24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8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 err="1"/>
                <a:t>Frequenzen</a:t>
              </a:r>
              <a:r>
                <a:rPr lang="en-GB" sz="1100" dirty="0"/>
                <a:t>.</a:t>
              </a:r>
            </a:p>
          </p:txBody>
        </p:sp>
        <p:cxnSp>
          <p:nvCxnSpPr>
            <p:cNvPr id="27" name="Gerader Verbinder 26"/>
            <p:cNvCxnSpPr/>
            <p:nvPr/>
          </p:nvCxnSpPr>
          <p:spPr>
            <a:xfrm>
              <a:off x="701014" y="3214261"/>
              <a:ext cx="0" cy="15224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Untertitel 2"/>
            <p:cNvSpPr txBox="1">
              <a:spLocks/>
            </p:cNvSpPr>
            <p:nvPr/>
          </p:nvSpPr>
          <p:spPr>
            <a:xfrm rot="16200000">
              <a:off x="-646537" y="4589897"/>
              <a:ext cx="2655400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24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8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 err="1"/>
                <a:t>Geräuschpegel</a:t>
              </a:r>
              <a:r>
                <a:rPr lang="en-GB" sz="1100" dirty="0" smtClean="0"/>
                <a:t>..</a:t>
              </a:r>
              <a:endParaRPr lang="en-GB" sz="1100" dirty="0"/>
            </a:p>
            <a:p>
              <a:pPr algn="ctr"/>
              <a:endParaRPr lang="en-GB" sz="1100" dirty="0"/>
            </a:p>
            <a:p>
              <a:pPr algn="ctr"/>
              <a:r>
                <a:rPr lang="en-GB" sz="1100" dirty="0" smtClean="0"/>
                <a:t>.</a:t>
              </a:r>
              <a:endParaRPr lang="en-GB" sz="1100" dirty="0"/>
            </a:p>
          </p:txBody>
        </p:sp>
        <p:sp>
          <p:nvSpPr>
            <p:cNvPr id="29" name="Untertitel 2"/>
            <p:cNvSpPr txBox="1">
              <a:spLocks/>
            </p:cNvSpPr>
            <p:nvPr/>
          </p:nvSpPr>
          <p:spPr>
            <a:xfrm rot="16200000">
              <a:off x="-319512" y="4580372"/>
              <a:ext cx="2674450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24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8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 err="1"/>
                <a:t>Nachhallzeit</a:t>
              </a:r>
              <a:endParaRPr lang="en-GB" sz="1100" dirty="0"/>
            </a:p>
            <a:p>
              <a:pPr algn="ctr"/>
              <a:endParaRPr lang="en-GB" sz="1100" dirty="0"/>
            </a:p>
          </p:txBody>
        </p:sp>
        <p:cxnSp>
          <p:nvCxnSpPr>
            <p:cNvPr id="30" name="Gerader Verbinder 29"/>
            <p:cNvCxnSpPr/>
            <p:nvPr/>
          </p:nvCxnSpPr>
          <p:spPr>
            <a:xfrm>
              <a:off x="989939" y="3198541"/>
              <a:ext cx="0" cy="15224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en 30"/>
          <p:cNvGrpSpPr/>
          <p:nvPr/>
        </p:nvGrpSpPr>
        <p:grpSpPr>
          <a:xfrm>
            <a:off x="3448305" y="3063444"/>
            <a:ext cx="1314658" cy="2955271"/>
            <a:chOff x="216923" y="3055824"/>
            <a:chExt cx="1314658" cy="2955271"/>
          </a:xfrm>
        </p:grpSpPr>
        <p:cxnSp>
          <p:nvCxnSpPr>
            <p:cNvPr id="32" name="Gerader Verbinder 31"/>
            <p:cNvCxnSpPr/>
            <p:nvPr/>
          </p:nvCxnSpPr>
          <p:spPr>
            <a:xfrm>
              <a:off x="991401" y="3055824"/>
              <a:ext cx="0" cy="15224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>
              <a:off x="328598" y="3208066"/>
              <a:ext cx="106907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>
              <a:off x="328598" y="3205345"/>
              <a:ext cx="0" cy="17258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Untertitel 2"/>
            <p:cNvSpPr txBox="1">
              <a:spLocks/>
            </p:cNvSpPr>
            <p:nvPr/>
          </p:nvSpPr>
          <p:spPr>
            <a:xfrm rot="16200000">
              <a:off x="-988704" y="4580372"/>
              <a:ext cx="2636350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24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8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 err="1"/>
                <a:t>Beleuchtung</a:t>
              </a:r>
              <a:r>
                <a:rPr lang="en-GB" sz="1100" dirty="0"/>
                <a:t>, </a:t>
              </a:r>
              <a:r>
                <a:rPr lang="en-GB" sz="1100" dirty="0" err="1"/>
                <a:t>Kontrast</a:t>
              </a:r>
              <a:r>
                <a:rPr lang="en-GB" sz="1100" dirty="0"/>
                <a:t>, </a:t>
              </a:r>
              <a:r>
                <a:rPr lang="en-GB" sz="1100" dirty="0" err="1"/>
                <a:t>Lichtwinkel</a:t>
              </a:r>
              <a:r>
                <a:rPr lang="en-GB" sz="1100" dirty="0" smtClean="0"/>
                <a:t>.</a:t>
              </a:r>
              <a:endParaRPr lang="en-GB" sz="1100" dirty="0"/>
            </a:p>
          </p:txBody>
        </p:sp>
        <p:sp>
          <p:nvSpPr>
            <p:cNvPr id="36" name="Untertitel 2"/>
            <p:cNvSpPr txBox="1">
              <a:spLocks/>
            </p:cNvSpPr>
            <p:nvPr/>
          </p:nvSpPr>
          <p:spPr>
            <a:xfrm rot="16200000">
              <a:off x="-637012" y="4580372"/>
              <a:ext cx="2636350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24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8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 err="1" smtClean="0"/>
                <a:t>Blendung</a:t>
              </a:r>
              <a:r>
                <a:rPr lang="en-GB" sz="1100" dirty="0"/>
                <a:t> </a:t>
              </a:r>
              <a:r>
                <a:rPr lang="en-GB" sz="1100" dirty="0" smtClean="0"/>
                <a:t>&amp; </a:t>
              </a:r>
              <a:r>
                <a:rPr lang="en-GB" sz="1100" dirty="0" err="1" smtClean="0"/>
                <a:t>Leuchtdichteverteilung</a:t>
              </a:r>
              <a:endParaRPr lang="en-GB" sz="1100" dirty="0"/>
            </a:p>
          </p:txBody>
        </p:sp>
        <p:sp>
          <p:nvSpPr>
            <p:cNvPr id="37" name="Untertitel 2"/>
            <p:cNvSpPr txBox="1">
              <a:spLocks/>
            </p:cNvSpPr>
            <p:nvPr/>
          </p:nvSpPr>
          <p:spPr>
            <a:xfrm rot="16200000">
              <a:off x="-263785" y="4524645"/>
              <a:ext cx="2655400" cy="3175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24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8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100" dirty="0" err="1" smtClean="0"/>
                <a:t>Farben</a:t>
              </a:r>
              <a:r>
                <a:rPr lang="en-GB" sz="1100" dirty="0" smtClean="0"/>
                <a:t>, </a:t>
              </a:r>
              <a:r>
                <a:rPr lang="en-GB" sz="1100" dirty="0" err="1" smtClean="0"/>
                <a:t>Farbkompositionen</a:t>
              </a:r>
              <a:r>
                <a:rPr lang="en-GB" sz="1100" dirty="0" smtClean="0"/>
                <a:t>, -</a:t>
              </a:r>
              <a:r>
                <a:rPr lang="en-GB" sz="1100" dirty="0" err="1" smtClean="0"/>
                <a:t>Wiedergabe</a:t>
              </a:r>
              <a:endParaRPr lang="en-GB" sz="1100" dirty="0" smtClean="0"/>
            </a:p>
            <a:p>
              <a:pPr algn="ctr"/>
              <a:r>
                <a:rPr lang="en-GB" sz="1100" dirty="0" err="1" smtClean="0"/>
                <a:t>Außenbezug</a:t>
              </a:r>
              <a:r>
                <a:rPr lang="en-GB" sz="1100" dirty="0" smtClean="0"/>
                <a:t> &amp; </a:t>
              </a:r>
              <a:r>
                <a:rPr lang="en-GB" sz="1100" dirty="0" err="1" smtClean="0"/>
                <a:t>Außblick</a:t>
              </a:r>
              <a:endParaRPr lang="en-GB" sz="1100" dirty="0"/>
            </a:p>
          </p:txBody>
        </p:sp>
        <p:cxnSp>
          <p:nvCxnSpPr>
            <p:cNvPr id="38" name="Gerader Verbinder 37"/>
            <p:cNvCxnSpPr/>
            <p:nvPr/>
          </p:nvCxnSpPr>
          <p:spPr>
            <a:xfrm>
              <a:off x="989939" y="3198541"/>
              <a:ext cx="0" cy="15224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Untertitel 2"/>
            <p:cNvSpPr txBox="1">
              <a:spLocks/>
            </p:cNvSpPr>
            <p:nvPr/>
          </p:nvSpPr>
          <p:spPr>
            <a:xfrm rot="16200000">
              <a:off x="91333" y="4570847"/>
              <a:ext cx="2655400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24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8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 dirty="0"/>
            </a:p>
            <a:p>
              <a:pPr algn="ctr"/>
              <a:endParaRPr lang="en-GB" sz="1100" dirty="0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4629054" y="3038680"/>
            <a:ext cx="1169022" cy="2980035"/>
            <a:chOff x="-38761" y="3046299"/>
            <a:chExt cx="1169022" cy="2980035"/>
          </a:xfrm>
        </p:grpSpPr>
        <p:cxnSp>
          <p:nvCxnSpPr>
            <p:cNvPr id="41" name="Gerader Verbinder 40"/>
            <p:cNvCxnSpPr/>
            <p:nvPr/>
          </p:nvCxnSpPr>
          <p:spPr>
            <a:xfrm>
              <a:off x="701014" y="3046299"/>
              <a:ext cx="0" cy="15224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328598" y="3208066"/>
              <a:ext cx="66280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>
              <a:off x="328598" y="3205345"/>
              <a:ext cx="0" cy="17258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Untertitel 2"/>
            <p:cNvSpPr txBox="1">
              <a:spLocks/>
            </p:cNvSpPr>
            <p:nvPr/>
          </p:nvSpPr>
          <p:spPr>
            <a:xfrm rot="16200000">
              <a:off x="-996324" y="4587992"/>
              <a:ext cx="265158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24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8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 err="1" smtClean="0"/>
                <a:t>Geruchs</a:t>
              </a:r>
              <a:r>
                <a:rPr lang="en-GB" sz="1100" dirty="0" smtClean="0"/>
                <a:t>- und </a:t>
              </a:r>
              <a:r>
                <a:rPr lang="en-GB" sz="1100" dirty="0" err="1" smtClean="0"/>
                <a:t>Ekelstoffe</a:t>
              </a:r>
              <a:endParaRPr lang="en-GB" sz="1100" dirty="0"/>
            </a:p>
          </p:txBody>
        </p:sp>
        <p:cxnSp>
          <p:nvCxnSpPr>
            <p:cNvPr id="45" name="Gerader Verbinder 44"/>
            <p:cNvCxnSpPr/>
            <p:nvPr/>
          </p:nvCxnSpPr>
          <p:spPr>
            <a:xfrm>
              <a:off x="701014" y="3214261"/>
              <a:ext cx="0" cy="15224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Untertitel 2"/>
            <p:cNvSpPr txBox="1">
              <a:spLocks/>
            </p:cNvSpPr>
            <p:nvPr/>
          </p:nvSpPr>
          <p:spPr>
            <a:xfrm rot="16200000">
              <a:off x="-644632" y="4587991"/>
              <a:ext cx="265158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24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8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 err="1" smtClean="0"/>
                <a:t>Staub</a:t>
              </a:r>
              <a:endParaRPr lang="en-GB" sz="1100" dirty="0"/>
            </a:p>
            <a:p>
              <a:pPr algn="ctr"/>
              <a:endParaRPr lang="en-GB" sz="1100" dirty="0"/>
            </a:p>
            <a:p>
              <a:pPr algn="ctr"/>
              <a:r>
                <a:rPr lang="en-GB" sz="1100" dirty="0" smtClean="0"/>
                <a:t>.</a:t>
              </a:r>
              <a:endParaRPr lang="en-GB" sz="1100" dirty="0"/>
            </a:p>
          </p:txBody>
        </p:sp>
        <p:sp>
          <p:nvSpPr>
            <p:cNvPr id="47" name="Untertitel 2"/>
            <p:cNvSpPr txBox="1">
              <a:spLocks/>
            </p:cNvSpPr>
            <p:nvPr/>
          </p:nvSpPr>
          <p:spPr>
            <a:xfrm rot="16200000">
              <a:off x="-313797" y="4574657"/>
              <a:ext cx="266301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24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8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 err="1" smtClean="0"/>
                <a:t>Kohlendioxid</a:t>
              </a:r>
              <a:r>
                <a:rPr lang="en-GB" sz="1100" dirty="0" smtClean="0"/>
                <a:t> &amp; </a:t>
              </a:r>
              <a:r>
                <a:rPr lang="en-GB" sz="1100" dirty="0" err="1" smtClean="0"/>
                <a:t>andere</a:t>
              </a:r>
              <a:r>
                <a:rPr lang="en-GB" sz="1100" dirty="0" smtClean="0"/>
                <a:t> </a:t>
              </a:r>
              <a:r>
                <a:rPr lang="en-GB" sz="1100" dirty="0" err="1" smtClean="0"/>
                <a:t>Gase</a:t>
              </a:r>
              <a:endParaRPr lang="en-GB" sz="1100" dirty="0"/>
            </a:p>
            <a:p>
              <a:pPr algn="ctr"/>
              <a:endParaRPr lang="en-GB" sz="1100" dirty="0"/>
            </a:p>
          </p:txBody>
        </p:sp>
        <p:cxnSp>
          <p:nvCxnSpPr>
            <p:cNvPr id="48" name="Gerader Verbinder 47"/>
            <p:cNvCxnSpPr/>
            <p:nvPr/>
          </p:nvCxnSpPr>
          <p:spPr>
            <a:xfrm>
              <a:off x="989939" y="3198541"/>
              <a:ext cx="0" cy="15224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/>
            <p:nvPr/>
          </p:nvCxnSpPr>
          <p:spPr>
            <a:xfrm>
              <a:off x="-38761" y="3206161"/>
              <a:ext cx="0" cy="15224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Gerader Verbinder 49"/>
          <p:cNvCxnSpPr/>
          <p:nvPr/>
        </p:nvCxnSpPr>
        <p:spPr>
          <a:xfrm>
            <a:off x="7773713" y="2340026"/>
            <a:ext cx="0" cy="8547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/>
          <p:nvPr/>
        </p:nvCxnSpPr>
        <p:spPr>
          <a:xfrm>
            <a:off x="7209286" y="3204259"/>
            <a:ext cx="10852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Untertitel 2"/>
          <p:cNvSpPr txBox="1">
            <a:spLocks/>
          </p:cNvSpPr>
          <p:nvPr/>
        </p:nvSpPr>
        <p:spPr>
          <a:xfrm rot="16200000">
            <a:off x="5905550" y="4570850"/>
            <a:ext cx="2663019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 smtClean="0"/>
              <a:t>Adaption &amp; </a:t>
            </a:r>
            <a:r>
              <a:rPr lang="en-GB" sz="1100" dirty="0" err="1" smtClean="0"/>
              <a:t>Akklimatisation</a:t>
            </a:r>
            <a:endParaRPr lang="en-GB" sz="1100" dirty="0"/>
          </a:p>
        </p:txBody>
      </p:sp>
      <p:cxnSp>
        <p:nvCxnSpPr>
          <p:cNvPr id="53" name="Gerader Verbinder 52"/>
          <p:cNvCxnSpPr/>
          <p:nvPr/>
        </p:nvCxnSpPr>
        <p:spPr>
          <a:xfrm>
            <a:off x="7209286" y="3201538"/>
            <a:ext cx="0" cy="1454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pieren 53"/>
          <p:cNvGrpSpPr/>
          <p:nvPr/>
        </p:nvGrpSpPr>
        <p:grpSpPr>
          <a:xfrm>
            <a:off x="7521492" y="3201918"/>
            <a:ext cx="913338" cy="2827793"/>
            <a:chOff x="216923" y="3198541"/>
            <a:chExt cx="913338" cy="2827793"/>
          </a:xfrm>
        </p:grpSpPr>
        <p:cxnSp>
          <p:nvCxnSpPr>
            <p:cNvPr id="55" name="Gerader Verbinder 54"/>
            <p:cNvCxnSpPr/>
            <p:nvPr/>
          </p:nvCxnSpPr>
          <p:spPr>
            <a:xfrm>
              <a:off x="328598" y="3205345"/>
              <a:ext cx="0" cy="17258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Untertitel 2"/>
            <p:cNvSpPr txBox="1">
              <a:spLocks/>
            </p:cNvSpPr>
            <p:nvPr/>
          </p:nvSpPr>
          <p:spPr>
            <a:xfrm rot="16200000">
              <a:off x="-996324" y="4587992"/>
              <a:ext cx="265158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24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8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 err="1" smtClean="0"/>
                <a:t>Tages</a:t>
              </a:r>
              <a:r>
                <a:rPr lang="en-GB" sz="1100" dirty="0" smtClean="0"/>
                <a:t>- &amp; </a:t>
              </a:r>
              <a:r>
                <a:rPr lang="en-GB" sz="1100" dirty="0" err="1" smtClean="0"/>
                <a:t>Jahresrythmus</a:t>
              </a:r>
              <a:endParaRPr lang="en-GB" sz="1100" dirty="0"/>
            </a:p>
          </p:txBody>
        </p:sp>
        <p:cxnSp>
          <p:nvCxnSpPr>
            <p:cNvPr id="57" name="Gerader Verbinder 56"/>
            <p:cNvCxnSpPr/>
            <p:nvPr/>
          </p:nvCxnSpPr>
          <p:spPr>
            <a:xfrm>
              <a:off x="701014" y="3214261"/>
              <a:ext cx="0" cy="15224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Untertitel 2"/>
            <p:cNvSpPr txBox="1">
              <a:spLocks/>
            </p:cNvSpPr>
            <p:nvPr/>
          </p:nvSpPr>
          <p:spPr>
            <a:xfrm rot="16200000">
              <a:off x="-644632" y="4587991"/>
              <a:ext cx="265158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24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8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 err="1" smtClean="0"/>
                <a:t>Raumbelegung</a:t>
              </a:r>
              <a:endParaRPr lang="en-GB" sz="1100" dirty="0"/>
            </a:p>
          </p:txBody>
        </p:sp>
        <p:sp>
          <p:nvSpPr>
            <p:cNvPr id="59" name="Untertitel 2"/>
            <p:cNvSpPr txBox="1">
              <a:spLocks/>
            </p:cNvSpPr>
            <p:nvPr/>
          </p:nvSpPr>
          <p:spPr>
            <a:xfrm rot="16200000">
              <a:off x="-313797" y="4574657"/>
              <a:ext cx="266301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24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8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 err="1" smtClean="0"/>
                <a:t>Psychosoziale</a:t>
              </a:r>
              <a:r>
                <a:rPr lang="en-GB" sz="1100" dirty="0" smtClean="0"/>
                <a:t> </a:t>
              </a:r>
              <a:r>
                <a:rPr lang="en-GB" sz="1100" dirty="0" err="1" smtClean="0"/>
                <a:t>Faktoren</a:t>
              </a:r>
              <a:endParaRPr lang="en-GB" sz="1100" dirty="0"/>
            </a:p>
          </p:txBody>
        </p:sp>
        <p:cxnSp>
          <p:nvCxnSpPr>
            <p:cNvPr id="60" name="Gerader Verbinder 59"/>
            <p:cNvCxnSpPr/>
            <p:nvPr/>
          </p:nvCxnSpPr>
          <p:spPr>
            <a:xfrm>
              <a:off x="989939" y="3198541"/>
              <a:ext cx="0" cy="15224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Gerader Verbinder 60"/>
          <p:cNvCxnSpPr/>
          <p:nvPr/>
        </p:nvCxnSpPr>
        <p:spPr>
          <a:xfrm>
            <a:off x="10318652" y="2330501"/>
            <a:ext cx="0" cy="8547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/>
          <p:nvPr/>
        </p:nvCxnSpPr>
        <p:spPr>
          <a:xfrm>
            <a:off x="9445371" y="3194734"/>
            <a:ext cx="17465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/>
          <p:cNvCxnSpPr/>
          <p:nvPr/>
        </p:nvCxnSpPr>
        <p:spPr>
          <a:xfrm>
            <a:off x="9445371" y="3192013"/>
            <a:ext cx="0" cy="1725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Untertitel 2"/>
          <p:cNvSpPr txBox="1">
            <a:spLocks/>
          </p:cNvSpPr>
          <p:nvPr/>
        </p:nvSpPr>
        <p:spPr>
          <a:xfrm rot="16200000">
            <a:off x="8120449" y="4574660"/>
            <a:ext cx="2651589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 err="1" smtClean="0"/>
              <a:t>Gesundheitszustand</a:t>
            </a:r>
            <a:r>
              <a:rPr lang="en-GB" sz="1100" dirty="0" smtClean="0"/>
              <a:t> &amp; </a:t>
            </a:r>
            <a:r>
              <a:rPr lang="en-GB" sz="1100" dirty="0" err="1" smtClean="0"/>
              <a:t>Konstitution</a:t>
            </a:r>
            <a:r>
              <a:rPr lang="en-GB" sz="1100" dirty="0" smtClean="0"/>
              <a:t>  </a:t>
            </a:r>
            <a:endParaRPr lang="en-GB" sz="1100" dirty="0"/>
          </a:p>
        </p:txBody>
      </p:sp>
      <p:cxnSp>
        <p:nvCxnSpPr>
          <p:cNvPr id="65" name="Gerader Verbinder 64"/>
          <p:cNvCxnSpPr/>
          <p:nvPr/>
        </p:nvCxnSpPr>
        <p:spPr>
          <a:xfrm>
            <a:off x="9817787" y="3200929"/>
            <a:ext cx="0" cy="1522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ntertitel 2"/>
          <p:cNvSpPr txBox="1">
            <a:spLocks/>
          </p:cNvSpPr>
          <p:nvPr/>
        </p:nvSpPr>
        <p:spPr>
          <a:xfrm rot="16200000">
            <a:off x="8472141" y="4574659"/>
            <a:ext cx="2651589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 err="1" smtClean="0"/>
              <a:t>Gechlecht</a:t>
            </a:r>
            <a:endParaRPr lang="en-GB" sz="1100" dirty="0"/>
          </a:p>
        </p:txBody>
      </p:sp>
      <p:sp>
        <p:nvSpPr>
          <p:cNvPr id="67" name="Untertitel 2"/>
          <p:cNvSpPr txBox="1">
            <a:spLocks/>
          </p:cNvSpPr>
          <p:nvPr/>
        </p:nvSpPr>
        <p:spPr>
          <a:xfrm rot="16200000">
            <a:off x="8802976" y="4561325"/>
            <a:ext cx="2663019" cy="225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dirty="0" smtClean="0"/>
              <a:t>Alter</a:t>
            </a:r>
            <a:endParaRPr lang="en-GB" sz="1100" dirty="0"/>
          </a:p>
        </p:txBody>
      </p:sp>
      <p:cxnSp>
        <p:nvCxnSpPr>
          <p:cNvPr id="68" name="Gerader Verbinder 67"/>
          <p:cNvCxnSpPr/>
          <p:nvPr/>
        </p:nvCxnSpPr>
        <p:spPr>
          <a:xfrm>
            <a:off x="10106712" y="3192013"/>
            <a:ext cx="0" cy="1454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uppieren 68"/>
          <p:cNvGrpSpPr/>
          <p:nvPr/>
        </p:nvGrpSpPr>
        <p:grpSpPr>
          <a:xfrm>
            <a:off x="10418918" y="3192393"/>
            <a:ext cx="913338" cy="2827793"/>
            <a:chOff x="216923" y="3198541"/>
            <a:chExt cx="913338" cy="2827793"/>
          </a:xfrm>
        </p:grpSpPr>
        <p:cxnSp>
          <p:nvCxnSpPr>
            <p:cNvPr id="70" name="Gerader Verbinder 69"/>
            <p:cNvCxnSpPr/>
            <p:nvPr/>
          </p:nvCxnSpPr>
          <p:spPr>
            <a:xfrm>
              <a:off x="328598" y="3205345"/>
              <a:ext cx="0" cy="17258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Untertitel 2"/>
            <p:cNvSpPr txBox="1">
              <a:spLocks/>
            </p:cNvSpPr>
            <p:nvPr/>
          </p:nvSpPr>
          <p:spPr>
            <a:xfrm rot="16200000">
              <a:off x="-996324" y="4587992"/>
              <a:ext cx="265158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24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8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 err="1" smtClean="0"/>
                <a:t>Körperliche</a:t>
              </a:r>
              <a:r>
                <a:rPr lang="en-GB" sz="1100" dirty="0" smtClean="0"/>
                <a:t> </a:t>
              </a:r>
              <a:r>
                <a:rPr lang="en-GB" sz="1100" dirty="0" err="1" smtClean="0"/>
                <a:t>Verfassung</a:t>
              </a:r>
              <a:endParaRPr lang="en-GB" sz="1100" dirty="0"/>
            </a:p>
          </p:txBody>
        </p:sp>
        <p:cxnSp>
          <p:nvCxnSpPr>
            <p:cNvPr id="72" name="Gerader Verbinder 71"/>
            <p:cNvCxnSpPr/>
            <p:nvPr/>
          </p:nvCxnSpPr>
          <p:spPr>
            <a:xfrm>
              <a:off x="701014" y="3214261"/>
              <a:ext cx="0" cy="15224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Untertitel 2"/>
            <p:cNvSpPr txBox="1">
              <a:spLocks/>
            </p:cNvSpPr>
            <p:nvPr/>
          </p:nvSpPr>
          <p:spPr>
            <a:xfrm rot="16200000">
              <a:off x="-644632" y="4587991"/>
              <a:ext cx="265158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24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8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 err="1" smtClean="0"/>
                <a:t>Ethnische</a:t>
              </a:r>
              <a:r>
                <a:rPr lang="en-GB" sz="1100" dirty="0" smtClean="0"/>
                <a:t> </a:t>
              </a:r>
              <a:r>
                <a:rPr lang="en-GB" sz="1100" dirty="0" err="1" smtClean="0"/>
                <a:t>Einflüsse</a:t>
              </a:r>
              <a:endParaRPr lang="en-GB" sz="1100" dirty="0"/>
            </a:p>
          </p:txBody>
        </p:sp>
        <p:sp>
          <p:nvSpPr>
            <p:cNvPr id="74" name="Untertitel 2"/>
            <p:cNvSpPr txBox="1">
              <a:spLocks/>
            </p:cNvSpPr>
            <p:nvPr/>
          </p:nvSpPr>
          <p:spPr>
            <a:xfrm rot="16200000">
              <a:off x="-313797" y="4574657"/>
              <a:ext cx="2663019" cy="2250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None/>
                <a:defRPr sz="24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20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8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None/>
                <a:defRPr sz="1600" b="0" i="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 err="1" smtClean="0"/>
                <a:t>Nahrungsaufnahme</a:t>
              </a:r>
              <a:endParaRPr lang="en-GB" sz="1100" dirty="0"/>
            </a:p>
          </p:txBody>
        </p:sp>
        <p:cxnSp>
          <p:nvCxnSpPr>
            <p:cNvPr id="75" name="Gerader Verbinder 74"/>
            <p:cNvCxnSpPr/>
            <p:nvPr/>
          </p:nvCxnSpPr>
          <p:spPr>
            <a:xfrm>
              <a:off x="989939" y="3198541"/>
              <a:ext cx="0" cy="15224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Gerader Verbinder 75"/>
          <p:cNvCxnSpPr/>
          <p:nvPr/>
        </p:nvCxnSpPr>
        <p:spPr>
          <a:xfrm>
            <a:off x="1671145" y="3200447"/>
            <a:ext cx="0" cy="1540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2043561" y="3210454"/>
            <a:ext cx="0" cy="1325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Untertitel 2"/>
          <p:cNvSpPr txBox="1">
            <a:spLocks/>
          </p:cNvSpPr>
          <p:nvPr/>
        </p:nvSpPr>
        <p:spPr>
          <a:xfrm rot="16200000">
            <a:off x="346225" y="4564521"/>
            <a:ext cx="2651589" cy="22509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1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dirty="0" err="1"/>
              <a:t>Kleidung</a:t>
            </a:r>
            <a:r>
              <a:rPr lang="en-GB" dirty="0"/>
              <a:t> </a:t>
            </a:r>
          </a:p>
        </p:txBody>
      </p:sp>
      <p:sp>
        <p:nvSpPr>
          <p:cNvPr id="79" name="Untertitel 2"/>
          <p:cNvSpPr txBox="1">
            <a:spLocks/>
          </p:cNvSpPr>
          <p:nvPr/>
        </p:nvSpPr>
        <p:spPr>
          <a:xfrm rot="16200000">
            <a:off x="697916" y="4564520"/>
            <a:ext cx="2651589" cy="22509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1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dirty="0" err="1"/>
              <a:t>Tätigkeit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1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Einführung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2800" i="1" dirty="0" smtClean="0"/>
          </a:p>
          <a:p>
            <a:pPr marL="0" indent="0" algn="ctr">
              <a:buNone/>
            </a:pPr>
            <a:endParaRPr lang="de-DE" i="1" dirty="0"/>
          </a:p>
          <a:p>
            <a:pPr marL="0" indent="0" algn="ctr">
              <a:buNone/>
            </a:pPr>
            <a:r>
              <a:rPr lang="de-DE" sz="2800" i="1" dirty="0" smtClean="0"/>
              <a:t>Definition </a:t>
            </a:r>
            <a:r>
              <a:rPr lang="de-DE" sz="2800" i="1" dirty="0"/>
              <a:t>thermische Behaglichkeit:</a:t>
            </a:r>
          </a:p>
          <a:p>
            <a:pPr marL="0" indent="0" algn="ctr">
              <a:buNone/>
            </a:pPr>
            <a:r>
              <a:rPr lang="de-DE" sz="2800" i="1" dirty="0"/>
              <a:t>„Mentale Zufriedenheit mit der thermischen Umgebung“ </a:t>
            </a:r>
          </a:p>
          <a:p>
            <a:pPr marL="0" indent="0" algn="ctr">
              <a:buNone/>
            </a:pPr>
            <a:r>
              <a:rPr lang="de-DE" sz="2800" i="1" dirty="0"/>
              <a:t>(frei übersetzt nach ASHREA Standard 55)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938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Historie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de-DE" dirty="0" smtClean="0"/>
              <a:t>1974 vom Dänen Professor </a:t>
            </a:r>
            <a:r>
              <a:rPr lang="de-DE" b="1" dirty="0" smtClean="0"/>
              <a:t>Ole </a:t>
            </a:r>
            <a:r>
              <a:rPr lang="de-DE" b="1" dirty="0" err="1" smtClean="0"/>
              <a:t>Fanger</a:t>
            </a:r>
            <a:r>
              <a:rPr lang="de-DE" b="1" dirty="0" smtClean="0"/>
              <a:t> </a:t>
            </a:r>
            <a:r>
              <a:rPr lang="de-DE" dirty="0" smtClean="0"/>
              <a:t>beschrieben und eingeführt</a:t>
            </a:r>
          </a:p>
          <a:p>
            <a:pPr>
              <a:buClrTx/>
            </a:pPr>
            <a:r>
              <a:rPr lang="de-DE" dirty="0" smtClean="0"/>
              <a:t>Normen basieren größtenteils auf den Forschungsergebnissen von </a:t>
            </a:r>
            <a:r>
              <a:rPr lang="de-DE" dirty="0" err="1" smtClean="0"/>
              <a:t>Fanger</a:t>
            </a:r>
            <a:r>
              <a:rPr lang="de-DE" dirty="0" smtClean="0"/>
              <a:t> et al.</a:t>
            </a:r>
          </a:p>
          <a:p>
            <a:pPr>
              <a:buClrTx/>
            </a:pPr>
            <a:endParaRPr lang="de-DE" dirty="0"/>
          </a:p>
          <a:p>
            <a:pPr>
              <a:buClrTx/>
            </a:pPr>
            <a:r>
              <a:rPr lang="de-DE" dirty="0" smtClean="0"/>
              <a:t>Neuere Entwicklungen:</a:t>
            </a:r>
          </a:p>
          <a:p>
            <a:pPr lvl="1">
              <a:buClrTx/>
            </a:pPr>
            <a:r>
              <a:rPr lang="de-DE" dirty="0" smtClean="0"/>
              <a:t>Adaptive thermische Behaglichkeit/ Komfort</a:t>
            </a:r>
          </a:p>
          <a:p>
            <a:pPr lvl="1">
              <a:buClrTx/>
            </a:pPr>
            <a:r>
              <a:rPr lang="de-DE" dirty="0" smtClean="0"/>
              <a:t>Einfluss/ Beeinflussung von Nutzerverhalten</a:t>
            </a:r>
          </a:p>
          <a:p>
            <a:pPr lvl="1">
              <a:buClrTx/>
            </a:pPr>
            <a:r>
              <a:rPr lang="de-DE" dirty="0" smtClean="0"/>
              <a:t>Körperteilspezifische Behaglichkeit bei Teilklimatisierung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255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Relevante Normen – </a:t>
            </a:r>
            <a:br>
              <a:rPr lang="de-DE" dirty="0" smtClean="0"/>
            </a:br>
            <a:r>
              <a:rPr lang="de-DE" sz="3200" dirty="0" smtClean="0"/>
              <a:t>Ergonomie der </a:t>
            </a:r>
            <a:r>
              <a:rPr lang="de-DE" sz="3200" dirty="0" err="1" smtClean="0"/>
              <a:t>therm</a:t>
            </a:r>
            <a:r>
              <a:rPr lang="de-DE" sz="3200" dirty="0" smtClean="0"/>
              <a:t>. Umgebung/ Umgebungsklima</a:t>
            </a:r>
            <a:endParaRPr lang="en-GB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696000" y="1699958"/>
            <a:ext cx="10800000" cy="4680000"/>
            <a:chOff x="310261" y="1459818"/>
            <a:chExt cx="11594558" cy="4846198"/>
          </a:xfrm>
        </p:grpSpPr>
        <p:sp>
          <p:nvSpPr>
            <p:cNvPr id="6" name="Pfeil nach links 5"/>
            <p:cNvSpPr/>
            <p:nvPr/>
          </p:nvSpPr>
          <p:spPr>
            <a:xfrm rot="1329577">
              <a:off x="7292973" y="5525770"/>
              <a:ext cx="1574074" cy="57318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7" name="Gruppieren 6"/>
            <p:cNvGrpSpPr/>
            <p:nvPr/>
          </p:nvGrpSpPr>
          <p:grpSpPr>
            <a:xfrm>
              <a:off x="4625231" y="2996618"/>
              <a:ext cx="3113708" cy="2940496"/>
              <a:chOff x="4348211" y="1444725"/>
              <a:chExt cx="3019062" cy="3016589"/>
            </a:xfrm>
            <a:scene3d>
              <a:camera prst="orthographicFront"/>
              <a:lightRig rig="flat" dir="t"/>
            </a:scene3d>
          </p:grpSpPr>
          <p:sp>
            <p:nvSpPr>
              <p:cNvPr id="8" name="Ellipse 7"/>
              <p:cNvSpPr/>
              <p:nvPr/>
            </p:nvSpPr>
            <p:spPr>
              <a:xfrm>
                <a:off x="4348211" y="1444725"/>
                <a:ext cx="3019062" cy="3016589"/>
              </a:xfrm>
              <a:prstGeom prst="ellipse">
                <a:avLst/>
              </a:prstGeom>
              <a:solidFill>
                <a:srgbClr val="EB6C43"/>
              </a:solidFill>
              <a:ln>
                <a:solidFill>
                  <a:schemeClr val="tx1"/>
                </a:solidFill>
              </a:ln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9" name="Ellipse 4"/>
              <p:cNvSpPr txBox="1"/>
              <p:nvPr/>
            </p:nvSpPr>
            <p:spPr>
              <a:xfrm>
                <a:off x="4600654" y="2006693"/>
                <a:ext cx="2452224" cy="202827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1500" kern="1200" dirty="0">
                  <a:latin typeface="Roboto" pitchFamily="2" charset="0"/>
                  <a:ea typeface="Roboto" pitchFamily="2" charset="0"/>
                </a:endParaRPr>
              </a:p>
            </p:txBody>
          </p:sp>
        </p:grpSp>
        <p:sp>
          <p:nvSpPr>
            <p:cNvPr id="10" name="Pfeil nach links 9"/>
            <p:cNvSpPr/>
            <p:nvPr/>
          </p:nvSpPr>
          <p:spPr>
            <a:xfrm rot="9385399">
              <a:off x="3399460" y="5472739"/>
              <a:ext cx="1547937" cy="57318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11" name="Gruppieren 10"/>
            <p:cNvGrpSpPr/>
            <p:nvPr/>
          </p:nvGrpSpPr>
          <p:grpSpPr>
            <a:xfrm>
              <a:off x="7999119" y="5070987"/>
              <a:ext cx="1835789" cy="1228237"/>
              <a:chOff x="1835222" y="3833855"/>
              <a:chExt cx="2151860" cy="890419"/>
            </a:xfrm>
            <a:scene3d>
              <a:camera prst="orthographicFront"/>
              <a:lightRig rig="flat" dir="t"/>
            </a:scene3d>
          </p:grpSpPr>
          <p:sp>
            <p:nvSpPr>
              <p:cNvPr id="12" name="Rechteck 11"/>
              <p:cNvSpPr/>
              <p:nvPr/>
            </p:nvSpPr>
            <p:spPr>
              <a:xfrm>
                <a:off x="1835222" y="3833855"/>
                <a:ext cx="2151860" cy="890419"/>
              </a:xfrm>
              <a:prstGeom prst="rect">
                <a:avLst/>
              </a:prstGeom>
              <a:solidFill>
                <a:srgbClr val="E6E000"/>
              </a:solidFill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3" name="Textfeld 12"/>
              <p:cNvSpPr txBox="1"/>
              <p:nvPr/>
            </p:nvSpPr>
            <p:spPr>
              <a:xfrm>
                <a:off x="1835222" y="3833855"/>
                <a:ext cx="2151860" cy="89041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300" b="0" i="0" kern="1200" dirty="0" smtClean="0">
                    <a:latin typeface="Roboto" pitchFamily="2" charset="0"/>
                    <a:ea typeface="Roboto" pitchFamily="2" charset="0"/>
                  </a:rPr>
                  <a:t>ISO 13731</a:t>
                </a:r>
              </a:p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500" b="0" i="0" kern="1200" dirty="0" smtClean="0">
                    <a:latin typeface="Roboto" pitchFamily="2" charset="0"/>
                    <a:ea typeface="Roboto" pitchFamily="2" charset="0"/>
                  </a:rPr>
                  <a:t> </a:t>
                </a:r>
                <a:r>
                  <a:rPr lang="en-GB" sz="1500" b="0" i="0" kern="1200" dirty="0" err="1" smtClean="0">
                    <a:latin typeface="Roboto" pitchFamily="2" charset="0"/>
                    <a:ea typeface="Roboto" pitchFamily="2" charset="0"/>
                  </a:rPr>
                  <a:t>Begriffe</a:t>
                </a:r>
                <a:r>
                  <a:rPr lang="en-GB" sz="1500" b="0" i="0" kern="1200" dirty="0" smtClean="0">
                    <a:latin typeface="Roboto" pitchFamily="2" charset="0"/>
                    <a:ea typeface="Roboto" pitchFamily="2" charset="0"/>
                  </a:rPr>
                  <a:t> und </a:t>
                </a:r>
                <a:r>
                  <a:rPr lang="en-GB" sz="1500" b="0" i="0" kern="1200" dirty="0" err="1" smtClean="0">
                    <a:latin typeface="Roboto" pitchFamily="2" charset="0"/>
                    <a:ea typeface="Roboto" pitchFamily="2" charset="0"/>
                  </a:rPr>
                  <a:t>Symbole</a:t>
                </a:r>
                <a:endParaRPr lang="de-DE" sz="1500" kern="1200" dirty="0">
                  <a:latin typeface="Roboto" pitchFamily="2" charset="0"/>
                  <a:ea typeface="Roboto" pitchFamily="2" charset="0"/>
                </a:endParaRPr>
              </a:p>
            </p:txBody>
          </p:sp>
        </p:grpSp>
        <p:sp>
          <p:nvSpPr>
            <p:cNvPr id="14" name="Pfeil nach links 13"/>
            <p:cNvSpPr/>
            <p:nvPr/>
          </p:nvSpPr>
          <p:spPr>
            <a:xfrm rot="11622653">
              <a:off x="1877675" y="3325728"/>
              <a:ext cx="2754756" cy="57318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Textfeld 14"/>
            <p:cNvSpPr txBox="1"/>
            <p:nvPr/>
          </p:nvSpPr>
          <p:spPr>
            <a:xfrm>
              <a:off x="310261" y="2654694"/>
              <a:ext cx="3244788" cy="1514183"/>
            </a:xfrm>
            <a:prstGeom prst="rect">
              <a:avLst/>
            </a:prstGeom>
            <a:solidFill>
              <a:srgbClr val="E6E000"/>
            </a:solidFill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b="0" i="0" kern="1200" dirty="0" smtClean="0">
                  <a:latin typeface="Roboto" pitchFamily="2" charset="0"/>
                  <a:ea typeface="Roboto" pitchFamily="2" charset="0"/>
                </a:rPr>
                <a:t>DIN EN ISO 9920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b="0" i="0" kern="1200" dirty="0" smtClean="0">
                  <a:latin typeface="Roboto" pitchFamily="2" charset="0"/>
                  <a:ea typeface="Roboto" pitchFamily="2" charset="0"/>
                </a:rPr>
                <a:t>Abschätzung der </a:t>
              </a:r>
              <a:r>
                <a:rPr lang="de-DE" sz="1500" b="1" i="0" kern="1200" dirty="0" smtClean="0">
                  <a:latin typeface="Roboto" pitchFamily="2" charset="0"/>
                  <a:ea typeface="Roboto" pitchFamily="2" charset="0"/>
                </a:rPr>
                <a:t>Wärmeisolation</a:t>
              </a:r>
              <a:r>
                <a:rPr lang="de-DE" sz="1500" b="0" i="0" kern="1200" dirty="0" smtClean="0">
                  <a:latin typeface="Roboto" pitchFamily="2" charset="0"/>
                  <a:ea typeface="Roboto" pitchFamily="2" charset="0"/>
                </a:rPr>
                <a:t> und des </a:t>
              </a:r>
              <a:r>
                <a:rPr lang="de-DE" sz="1500" b="0" i="0" kern="1200" dirty="0" smtClean="0">
                  <a:latin typeface="Roboto" pitchFamily="2" charset="0"/>
                  <a:ea typeface="Roboto" pitchFamily="2" charset="0"/>
                </a:rPr>
                <a:t>Verdunstungs-widerstandes </a:t>
              </a:r>
              <a:r>
                <a:rPr lang="de-DE" sz="1500" b="0" i="0" kern="1200" dirty="0" smtClean="0">
                  <a:latin typeface="Roboto" pitchFamily="2" charset="0"/>
                  <a:ea typeface="Roboto" pitchFamily="2" charset="0"/>
                </a:rPr>
                <a:t>einer </a:t>
              </a:r>
              <a:r>
                <a:rPr lang="de-DE" sz="1500" b="1" i="0" kern="1200" dirty="0" smtClean="0">
                  <a:latin typeface="Roboto" pitchFamily="2" charset="0"/>
                  <a:ea typeface="Roboto" pitchFamily="2" charset="0"/>
                </a:rPr>
                <a:t>Bekleidung</a:t>
              </a:r>
              <a:r>
                <a:rPr lang="de-DE" sz="1500" b="0" i="0" kern="1200" dirty="0" smtClean="0">
                  <a:latin typeface="Roboto" pitchFamily="2" charset="0"/>
                  <a:ea typeface="Roboto" pitchFamily="2" charset="0"/>
                </a:rPr>
                <a:t>skombination</a:t>
              </a:r>
              <a:endParaRPr lang="de-DE" sz="1500" kern="1200" dirty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511300" y="5102051"/>
              <a:ext cx="2664976" cy="1203965"/>
            </a:xfrm>
            <a:prstGeom prst="rect">
              <a:avLst/>
            </a:prstGeom>
            <a:solidFill>
              <a:srgbClr val="E6E000"/>
            </a:solidFill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b="0" i="0" kern="1200" dirty="0" smtClean="0">
                  <a:latin typeface="Roboto" pitchFamily="2" charset="0"/>
                  <a:ea typeface="Roboto" pitchFamily="2" charset="0"/>
                </a:rPr>
                <a:t>DIN EN ISO 7726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b="0" i="0" kern="1200" dirty="0" smtClean="0">
                  <a:latin typeface="Roboto" pitchFamily="2" charset="0"/>
                  <a:ea typeface="Roboto" pitchFamily="2" charset="0"/>
                </a:rPr>
                <a:t>Instrumente zur Messung physikalischer Größen</a:t>
              </a:r>
              <a:endParaRPr lang="de-DE" sz="1500" kern="1200" dirty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7" name="Pfeil nach links 16"/>
            <p:cNvSpPr/>
            <p:nvPr/>
          </p:nvSpPr>
          <p:spPr>
            <a:xfrm rot="16199970">
              <a:off x="5675749" y="2216707"/>
              <a:ext cx="854163" cy="57318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Flussdiagramm: Prozess 16"/>
            <p:cNvSpPr txBox="1"/>
            <p:nvPr/>
          </p:nvSpPr>
          <p:spPr>
            <a:xfrm>
              <a:off x="4369763" y="1459818"/>
              <a:ext cx="3466137" cy="1051205"/>
            </a:xfrm>
            <a:prstGeom prst="rect">
              <a:avLst/>
            </a:prstGeom>
            <a:solidFill>
              <a:srgbClr val="E6E000"/>
            </a:solidFill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300" b="0" i="0" kern="1200" dirty="0" smtClean="0">
                  <a:latin typeface="Roboto" pitchFamily="2" charset="0"/>
                  <a:ea typeface="Roboto" pitchFamily="2" charset="0"/>
                </a:rPr>
                <a:t>DIN EN ISO 8996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b="0" i="0" kern="1200" dirty="0" smtClean="0">
                  <a:latin typeface="Roboto" pitchFamily="2" charset="0"/>
                  <a:ea typeface="Roboto" pitchFamily="2" charset="0"/>
                </a:rPr>
                <a:t>Bestimmung des körpereigenen </a:t>
              </a:r>
              <a:r>
                <a:rPr lang="de-DE" sz="1500" b="1" i="0" kern="1200" dirty="0" smtClean="0">
                  <a:latin typeface="Roboto" pitchFamily="2" charset="0"/>
                  <a:ea typeface="Roboto" pitchFamily="2" charset="0"/>
                </a:rPr>
                <a:t>Energieumsatzes</a:t>
              </a:r>
              <a:endParaRPr lang="de-DE" sz="1500" b="1" i="0" kern="1200" dirty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9" name="Pfeil nach links 18"/>
            <p:cNvSpPr/>
            <p:nvPr/>
          </p:nvSpPr>
          <p:spPr>
            <a:xfrm rot="20719293">
              <a:off x="7696052" y="3296286"/>
              <a:ext cx="2786043" cy="57318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Textfeld 19"/>
            <p:cNvSpPr txBox="1"/>
            <p:nvPr/>
          </p:nvSpPr>
          <p:spPr>
            <a:xfrm>
              <a:off x="8811442" y="2705716"/>
              <a:ext cx="3093377" cy="1512151"/>
            </a:xfrm>
            <a:prstGeom prst="rect">
              <a:avLst/>
            </a:prstGeom>
            <a:solidFill>
              <a:srgbClr val="E6E000"/>
            </a:solidFill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b="0" i="0" kern="1200" dirty="0" smtClean="0">
                  <a:latin typeface="Roboto" pitchFamily="2" charset="0"/>
                  <a:ea typeface="Roboto" pitchFamily="2" charset="0"/>
                </a:rPr>
                <a:t>DIN EN ISO 10551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b="0" i="0" kern="1200" dirty="0" smtClean="0">
                  <a:latin typeface="Roboto" pitchFamily="2" charset="0"/>
                  <a:ea typeface="Roboto" pitchFamily="2" charset="0"/>
                </a:rPr>
                <a:t>Subjektive Bewertungsskalen für die Beurteilung der physikalischen Umgebung</a:t>
              </a:r>
              <a:endParaRPr lang="de-DE" sz="1500" kern="1200" dirty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4820163" y="3484428"/>
              <a:ext cx="2678553" cy="1989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300" b="1" dirty="0">
                  <a:latin typeface="Roboto" pitchFamily="2" charset="0"/>
                  <a:ea typeface="Roboto" pitchFamily="2" charset="0"/>
                </a:rPr>
                <a:t>DIN EN ISO 7730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dirty="0">
                  <a:latin typeface="Roboto" pitchFamily="2" charset="0"/>
                  <a:ea typeface="Roboto" pitchFamily="2" charset="0"/>
                </a:rPr>
                <a:t>Analytische Bestimmung und Interpretation der thermischen Behaglichkeit durch Berechnung des PMV- und des PPD-Indexes und Kriterien der lokalen thermischen Behaglichkeit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10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Begrifflichkeiten und Kennwerte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Tx/>
            </a:pPr>
            <a:r>
              <a:rPr lang="de-DE" dirty="0" smtClean="0"/>
              <a:t>PMV: vorausgesagtes mittleres Votum (</a:t>
            </a:r>
            <a:r>
              <a:rPr lang="de-DE" dirty="0" err="1" smtClean="0"/>
              <a:t>predicted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vote</a:t>
            </a:r>
            <a:r>
              <a:rPr lang="de-DE" dirty="0" smtClean="0"/>
              <a:t>)</a:t>
            </a:r>
          </a:p>
          <a:p>
            <a:pPr lvl="1">
              <a:buClrTx/>
            </a:pPr>
            <a:r>
              <a:rPr lang="de-DE" dirty="0" smtClean="0"/>
              <a:t>Beruht auf dem Wärmegleichgewicht des menschlichen Körpers</a:t>
            </a:r>
          </a:p>
          <a:p>
            <a:pPr lvl="1">
              <a:buClrTx/>
            </a:pPr>
            <a:r>
              <a:rPr lang="de-DE" dirty="0" smtClean="0"/>
              <a:t>Subjektives Votum des thermischen Empfindens</a:t>
            </a:r>
          </a:p>
          <a:p>
            <a:pPr lvl="1">
              <a:buClrTx/>
            </a:pPr>
            <a:r>
              <a:rPr lang="de-DE" dirty="0" smtClean="0"/>
              <a:t>7 Punkte Beurteilungsskala: +3 bis -3 (heiß, warm, etwas warm, neutral, etwas kühl, kühl, kalt)</a:t>
            </a:r>
          </a:p>
          <a:p>
            <a:pPr>
              <a:buClrTx/>
            </a:pPr>
            <a:r>
              <a:rPr lang="de-DE" dirty="0" smtClean="0"/>
              <a:t>PPD: vorausgesagter Prozentsatz an Unzufriedenen in Abhängigkeit des PMV-Wertes</a:t>
            </a:r>
          </a:p>
          <a:p>
            <a:pPr lvl="1"/>
            <a:endParaRPr lang="de-DE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429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 i="0"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de-DE" dirty="0" smtClean="0"/>
              <a:t>Einflussfaktoren</a:t>
            </a:r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23" y="1286256"/>
            <a:ext cx="869275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838200" y="1208304"/>
            <a:ext cx="4942114" cy="517026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de-DE" sz="2000" dirty="0" smtClean="0"/>
              <a:t>Bekleidung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de-DE" sz="2000" dirty="0" smtClean="0"/>
              <a:t>Höhere Bekleidungsisolation = niedrigere Raumtemperatur möglich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de-DE" sz="2000" dirty="0" smtClean="0"/>
              <a:t>Einheit in 1 </a:t>
            </a:r>
            <a:r>
              <a:rPr lang="de-DE" sz="2000" dirty="0" err="1" smtClean="0"/>
              <a:t>clo</a:t>
            </a:r>
            <a:r>
              <a:rPr lang="de-DE" sz="2000" dirty="0" smtClean="0"/>
              <a:t> = 0,155m²K/W</a:t>
            </a:r>
          </a:p>
          <a:p>
            <a:pPr marL="457200" lvl="1" indent="0">
              <a:lnSpc>
                <a:spcPct val="114000"/>
              </a:lnSpc>
              <a:spcBef>
                <a:spcPts val="0"/>
              </a:spcBef>
              <a:buNone/>
            </a:pPr>
            <a:endParaRPr lang="de-DE" sz="20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de-DE" sz="2000" dirty="0" smtClean="0"/>
              <a:t>Aktivität bzw. Energieumsätze bei körperlicher Tätigkeit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de-DE" sz="2000" dirty="0" smtClean="0"/>
              <a:t>Höhere Aktivität = niedrigere Raumtemperatur möglich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de-DE" sz="2000" dirty="0" smtClean="0"/>
              <a:t>Einheit in 1 </a:t>
            </a:r>
            <a:r>
              <a:rPr lang="de-DE" sz="2000" dirty="0" err="1" smtClean="0"/>
              <a:t>met</a:t>
            </a:r>
            <a:r>
              <a:rPr lang="de-DE" sz="2000" dirty="0" smtClean="0"/>
              <a:t> = 58 W/m² (Körperoberfläche)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Einflussfaktor Mensch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2"/>
          <a:stretch/>
        </p:blipFill>
        <p:spPr>
          <a:xfrm>
            <a:off x="5248115" y="1051438"/>
            <a:ext cx="6480000" cy="21853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6"/>
          <a:stretch/>
        </p:blipFill>
        <p:spPr>
          <a:xfrm>
            <a:off x="5248115" y="3461528"/>
            <a:ext cx="6480000" cy="22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3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Corporate Design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E5DF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A6DF9B68-7E5B-4908-AF67-77F2E9050964}" vid="{1EE51FA4-AFB1-4BD4-9618-AEC5398B081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740</Words>
  <Application>Microsoft Office PowerPoint</Application>
  <PresentationFormat>Breitbild</PresentationFormat>
  <Paragraphs>180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Roboto</vt:lpstr>
      <vt:lpstr>Wingdings</vt:lpstr>
      <vt:lpstr>Office</vt:lpstr>
      <vt:lpstr>Thermische Behaglichkeit</vt:lpstr>
      <vt:lpstr>Behaglichkeitsbedingungen</vt:lpstr>
      <vt:lpstr>Behaglichkeitsbedingungen</vt:lpstr>
      <vt:lpstr>Einführung</vt:lpstr>
      <vt:lpstr>Historie</vt:lpstr>
      <vt:lpstr>Relevante Normen –  Ergonomie der therm. Umgebung/ Umgebungsklima</vt:lpstr>
      <vt:lpstr>Begrifflichkeiten und Kennwerte</vt:lpstr>
      <vt:lpstr>PowerPoint-Präsentation</vt:lpstr>
      <vt:lpstr>Einflussfaktor Mensch</vt:lpstr>
      <vt:lpstr>Einflussfaktoren Technik</vt:lpstr>
      <vt:lpstr>Einflussfaktor Raum (baulich)</vt:lpstr>
      <vt:lpstr>Lokale thermische Behaglichkeit</vt:lpstr>
      <vt:lpstr>Messtechnische Erfassung der thermischen Behaglichkeit</vt:lpstr>
      <vt:lpstr>Qualitative Aussagen und Konsequenzen bzgl. thermischer Behaglichkeit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Cemre Erol</dc:creator>
  <cp:lastModifiedBy>Wrede, Malte</cp:lastModifiedBy>
  <cp:revision>111</cp:revision>
  <dcterms:created xsi:type="dcterms:W3CDTF">2021-05-07T09:16:13Z</dcterms:created>
  <dcterms:modified xsi:type="dcterms:W3CDTF">2022-02-03T13:37:24Z</dcterms:modified>
</cp:coreProperties>
</file>