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302" r:id="rId3"/>
    <p:sldId id="289" r:id="rId4"/>
    <p:sldId id="298" r:id="rId5"/>
    <p:sldId id="290" r:id="rId6"/>
    <p:sldId id="291" r:id="rId7"/>
    <p:sldId id="294" r:id="rId8"/>
    <p:sldId id="297" r:id="rId9"/>
    <p:sldId id="295" r:id="rId10"/>
    <p:sldId id="296" r:id="rId11"/>
    <p:sldId id="29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er, Simon" initials="Beck" lastIdx="2" clrIdx="0">
    <p:extLst>
      <p:ext uri="{19B8F6BF-5375-455C-9EA6-DF929625EA0E}">
        <p15:presenceInfo xmlns:p15="http://schemas.microsoft.com/office/powerpoint/2012/main" userId="Becker, Simon" providerId="None"/>
      </p:ext>
    </p:extLst>
  </p:cmAuthor>
  <p:cmAuthor id="2" name="Münke, Raili" initials="Mün" lastIdx="5" clrIdx="1">
    <p:extLst>
      <p:ext uri="{19B8F6BF-5375-455C-9EA6-DF929625EA0E}">
        <p15:presenceInfo xmlns:p15="http://schemas.microsoft.com/office/powerpoint/2012/main" userId="Münke, Rai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C43"/>
    <a:srgbClr val="08B1B7"/>
    <a:srgbClr val="E6E000"/>
    <a:srgbClr val="00508C"/>
    <a:srgbClr val="F4E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6327"/>
  </p:normalViewPr>
  <p:slideViewPr>
    <p:cSldViewPr snapToGrid="0" snapToObjects="1">
      <p:cViewPr varScale="1">
        <p:scale>
          <a:sx n="52" d="100"/>
          <a:sy n="52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2080-E4A4-4D15-B18F-33552C797922}" type="datetimeFigureOut">
              <a:rPr lang="de-DE" smtClean="0"/>
              <a:t>26.01.2022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B9AA0-D8CA-448D-A296-12E4F08DB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83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4BBE70-06BD-C84E-9EF0-48353FCE88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194560"/>
            <a:ext cx="12192000" cy="4663439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A0469F39-AC36-0248-BB3A-77BDD3706F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45027" y="5103196"/>
            <a:ext cx="2071401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2400" b="1"/>
            </a:lvl1pPr>
          </a:lstStyle>
          <a:p>
            <a:pPr lvl="0"/>
            <a:r>
              <a:rPr lang="de-DE" dirty="0"/>
              <a:t>Titel einfügen</a:t>
            </a:r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522AD735-E476-D241-8545-D5629EF794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8214" y="5637825"/>
            <a:ext cx="2917145" cy="4247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 marL="0" indent="0">
              <a:buFontTx/>
              <a:buNone/>
              <a:defRPr sz="2400" b="0"/>
            </a:lvl1pPr>
          </a:lstStyle>
          <a:p>
            <a:pPr lvl="0"/>
            <a:r>
              <a:rPr lang="de-DE" dirty="0" smtClean="0"/>
              <a:t>Name / Datum / </a:t>
            </a:r>
            <a:r>
              <a:rPr lang="de-DE" dirty="0"/>
              <a:t>Ort</a:t>
            </a:r>
          </a:p>
        </p:txBody>
      </p:sp>
    </p:spTree>
    <p:extLst>
      <p:ext uri="{BB962C8B-B14F-4D97-AF65-F5344CB8AC3E}">
        <p14:creationId xmlns:p14="http://schemas.microsoft.com/office/powerpoint/2010/main" val="194792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_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5894A-30F2-D44E-B2FE-A004E9A56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Tabelle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5D646AA-B024-9044-932C-D796E617777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72445407"/>
              </p:ext>
            </p:extLst>
          </p:nvPr>
        </p:nvGraphicFramePr>
        <p:xfrm>
          <a:off x="838200" y="2118975"/>
          <a:ext cx="10633365" cy="3441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673">
                  <a:extLst>
                    <a:ext uri="{9D8B030D-6E8A-4147-A177-3AD203B41FA5}">
                      <a16:colId xmlns:a16="http://schemas.microsoft.com/office/drawing/2014/main" val="1956046303"/>
                    </a:ext>
                  </a:extLst>
                </a:gridCol>
                <a:gridCol w="2126673">
                  <a:extLst>
                    <a:ext uri="{9D8B030D-6E8A-4147-A177-3AD203B41FA5}">
                      <a16:colId xmlns:a16="http://schemas.microsoft.com/office/drawing/2014/main" val="3802819769"/>
                    </a:ext>
                  </a:extLst>
                </a:gridCol>
                <a:gridCol w="2126673">
                  <a:extLst>
                    <a:ext uri="{9D8B030D-6E8A-4147-A177-3AD203B41FA5}">
                      <a16:colId xmlns:a16="http://schemas.microsoft.com/office/drawing/2014/main" val="3395194591"/>
                    </a:ext>
                  </a:extLst>
                </a:gridCol>
                <a:gridCol w="2126673">
                  <a:extLst>
                    <a:ext uri="{9D8B030D-6E8A-4147-A177-3AD203B41FA5}">
                      <a16:colId xmlns:a16="http://schemas.microsoft.com/office/drawing/2014/main" val="3306517423"/>
                    </a:ext>
                  </a:extLst>
                </a:gridCol>
                <a:gridCol w="2126673">
                  <a:extLst>
                    <a:ext uri="{9D8B030D-6E8A-4147-A177-3AD203B41FA5}">
                      <a16:colId xmlns:a16="http://schemas.microsoft.com/office/drawing/2014/main" val="1352021980"/>
                    </a:ext>
                  </a:extLst>
                </a:gridCol>
              </a:tblGrid>
              <a:tr h="845898">
                <a:tc>
                  <a:txBody>
                    <a:bodyPr/>
                    <a:lstStyle/>
                    <a:p>
                      <a:endParaRPr lang="de-DE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E6E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E6E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E6E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E6E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rgbClr val="E6E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49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841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21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65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20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0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6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i="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78441"/>
                  </a:ext>
                </a:extLst>
              </a:tr>
            </a:tbl>
          </a:graphicData>
        </a:graphic>
      </p:graphicFrame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332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E67C89-349E-5644-89F6-E5DBBB84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20400"/>
            <a:ext cx="6172200" cy="37406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EE47D9-C95D-7E4C-9596-4647A19D7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20400"/>
            <a:ext cx="3932237" cy="37406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4765894A-30F2-D44E-B2FE-A004E9A5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948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C27ED3-955A-9C4A-9E8A-1CAF8DF0D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2120400"/>
            <a:ext cx="6172200" cy="374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4D2A25-2A2D-B84F-8B18-513806391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2120400"/>
            <a:ext cx="3932237" cy="374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4765894A-30F2-D44E-B2FE-A004E9A5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80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AEC54-4C25-C84C-A727-950007593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056FB7-6B99-294C-A445-D3C7B0A00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2080" y="46738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1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AEC54-4C25-C84C-A727-950007593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056FB7-6B99-294C-A445-D3C7B0A00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56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/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33EEEAF-1E5F-E841-A45F-0346EF9ACA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0916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6F1D4973-C470-404F-BFF2-EDF8F00891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51909" y="20916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5E7E408E-8051-8E45-9BF9-279DADFFAD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0242" y="20916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95499A3E-4100-624B-92A8-126FC8F3EF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91642" y="20916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0BB7C35F-1BBD-A947-B723-0B9227276E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5902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700938A8-8600-D746-A901-3EB503E447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51909" y="35902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6</a:t>
            </a:r>
          </a:p>
        </p:txBody>
      </p:sp>
      <p:sp>
        <p:nvSpPr>
          <p:cNvPr id="32" name="Textplatzhalter 5">
            <a:extLst>
              <a:ext uri="{FF2B5EF4-FFF2-40B4-BE49-F238E27FC236}">
                <a16:creationId xmlns:a16="http://schemas.microsoft.com/office/drawing/2014/main" id="{6986E770-0997-984E-BCE8-BE2AA54520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0242" y="35902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7</a:t>
            </a:r>
          </a:p>
        </p:txBody>
      </p:sp>
      <p:sp>
        <p:nvSpPr>
          <p:cNvPr id="33" name="Textplatzhalter 5">
            <a:extLst>
              <a:ext uri="{FF2B5EF4-FFF2-40B4-BE49-F238E27FC236}">
                <a16:creationId xmlns:a16="http://schemas.microsoft.com/office/drawing/2014/main" id="{69AD17E1-9B4D-BB4C-8E72-59B346FC73B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1642" y="3590273"/>
            <a:ext cx="837670" cy="4746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/>
              <a:t>8</a:t>
            </a:r>
          </a:p>
        </p:txBody>
      </p:sp>
      <p:sp>
        <p:nvSpPr>
          <p:cNvPr id="34" name="Textplatzhalter 5">
            <a:extLst>
              <a:ext uri="{FF2B5EF4-FFF2-40B4-BE49-F238E27FC236}">
                <a16:creationId xmlns:a16="http://schemas.microsoft.com/office/drawing/2014/main" id="{F8837D44-F484-BA4E-8562-4CAFD906C9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199" y="2684340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35" name="Textplatzhalter 5">
            <a:extLst>
              <a:ext uri="{FF2B5EF4-FFF2-40B4-BE49-F238E27FC236}">
                <a16:creationId xmlns:a16="http://schemas.microsoft.com/office/drawing/2014/main" id="{BA419E32-077B-8949-A3A7-655E8878A4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149599" y="2684340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36" name="Textplatzhalter 5">
            <a:extLst>
              <a:ext uri="{FF2B5EF4-FFF2-40B4-BE49-F238E27FC236}">
                <a16:creationId xmlns:a16="http://schemas.microsoft.com/office/drawing/2014/main" id="{84CB0A7C-A31F-5141-9614-8E37B4E3B4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69466" y="2684340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37" name="Textplatzhalter 5">
            <a:extLst>
              <a:ext uri="{FF2B5EF4-FFF2-40B4-BE49-F238E27FC236}">
                <a16:creationId xmlns:a16="http://schemas.microsoft.com/office/drawing/2014/main" id="{2F86ACFD-78C4-9B4C-A35C-FB1F2910AC2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80866" y="2684340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38" name="Textplatzhalter 5">
            <a:extLst>
              <a:ext uri="{FF2B5EF4-FFF2-40B4-BE49-F238E27FC236}">
                <a16:creationId xmlns:a16="http://schemas.microsoft.com/office/drawing/2014/main" id="{E58FFEE6-9E4A-3742-9220-7735642A35C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199" y="4191407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39" name="Textplatzhalter 5">
            <a:extLst>
              <a:ext uri="{FF2B5EF4-FFF2-40B4-BE49-F238E27FC236}">
                <a16:creationId xmlns:a16="http://schemas.microsoft.com/office/drawing/2014/main" id="{4FB4E65D-D775-2B40-A62F-C921E191D3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49599" y="4191407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40" name="Textplatzhalter 5">
            <a:extLst>
              <a:ext uri="{FF2B5EF4-FFF2-40B4-BE49-F238E27FC236}">
                <a16:creationId xmlns:a16="http://schemas.microsoft.com/office/drawing/2014/main" id="{202EC8A4-E94D-5E47-BEBB-C07EE26568C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69466" y="4191407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41" name="Textplatzhalter 5">
            <a:extLst>
              <a:ext uri="{FF2B5EF4-FFF2-40B4-BE49-F238E27FC236}">
                <a16:creationId xmlns:a16="http://schemas.microsoft.com/office/drawing/2014/main" id="{4666BA0E-523A-2F46-BF3B-62CCD8784E0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80866" y="4191407"/>
            <a:ext cx="1862667" cy="58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 i="0"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4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5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77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4CDD7-CF53-9A48-882F-8E3D66FC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00508C"/>
              </a:buClr>
              <a:defRPr/>
            </a:lvl1pPr>
            <a:lvl2pPr>
              <a:buClr>
                <a:srgbClr val="00508C"/>
              </a:buClr>
              <a:defRPr/>
            </a:lvl2pPr>
            <a:lvl3pPr>
              <a:buClr>
                <a:srgbClr val="00508C"/>
              </a:buClr>
              <a:defRPr/>
            </a:lvl3pPr>
            <a:lvl4pPr>
              <a:buClr>
                <a:srgbClr val="00508C"/>
              </a:buClr>
              <a:defRPr/>
            </a:lvl4pPr>
            <a:lvl5pPr>
              <a:buClr>
                <a:srgbClr val="00508C"/>
              </a:buCl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75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4CDD7-CF53-9A48-882F-8E3D66FC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E6E000"/>
              </a:buClr>
              <a:defRPr/>
            </a:lvl1pPr>
            <a:lvl2pPr>
              <a:buClr>
                <a:srgbClr val="E6E000"/>
              </a:buClr>
              <a:defRPr/>
            </a:lvl2pPr>
            <a:lvl3pPr>
              <a:buClr>
                <a:srgbClr val="E6E000"/>
              </a:buClr>
              <a:defRPr/>
            </a:lvl3pPr>
            <a:lvl4pPr>
              <a:buClr>
                <a:srgbClr val="E6E000"/>
              </a:buClr>
              <a:defRPr/>
            </a:lvl4pPr>
            <a:lvl5pPr>
              <a:buClr>
                <a:srgbClr val="E6E000"/>
              </a:buCl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3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4CDD7-CF53-9A48-882F-8E3D66FC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EB6C43"/>
              </a:buClr>
              <a:defRPr/>
            </a:lvl1pPr>
            <a:lvl2pPr>
              <a:buClr>
                <a:srgbClr val="EB6C43"/>
              </a:buClr>
              <a:defRPr/>
            </a:lvl2pPr>
            <a:lvl3pPr>
              <a:buClr>
                <a:srgbClr val="EB6C43"/>
              </a:buClr>
              <a:defRPr/>
            </a:lvl3pPr>
            <a:lvl4pPr>
              <a:buClr>
                <a:srgbClr val="EB6C43"/>
              </a:buClr>
              <a:defRPr/>
            </a:lvl4pPr>
            <a:lvl5pPr>
              <a:buClr>
                <a:srgbClr val="EB6C43"/>
              </a:buCl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4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_türk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4CDD7-CF53-9A48-882F-8E3D66FC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08B1B7"/>
              </a:buClr>
              <a:defRPr/>
            </a:lvl1pPr>
            <a:lvl2pPr>
              <a:buClr>
                <a:srgbClr val="08B1B7"/>
              </a:buClr>
              <a:defRPr/>
            </a:lvl2pPr>
            <a:lvl3pPr>
              <a:buClr>
                <a:srgbClr val="08B1B7"/>
              </a:buClr>
              <a:defRPr/>
            </a:lvl3pPr>
            <a:lvl4pPr>
              <a:buClr>
                <a:srgbClr val="08B1B7"/>
              </a:buClr>
              <a:defRPr/>
            </a:lvl4pPr>
            <a:lvl5pPr>
              <a:buClr>
                <a:srgbClr val="08B1B7"/>
              </a:buCl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88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4E531023-F726-F448-A0E3-6083D08F80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1" y="1807030"/>
            <a:ext cx="10515600" cy="4331834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79C4CCFA-A4A9-4E40-A7B2-A272672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fld id="{C02FF0A3-4780-9D48-89EF-8FC3721F9B4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CA5897CC-E36D-FB43-A853-E1D0D003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65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/Volumes/gefrierschrank/dena/GeFo_Expertenzentrum/KREATION/LOGO_RZ/GF_Kln_Logo_RZ/GF_Kln_Logo_office/GF_Kln_Logo_A4_jpg/GF_Kln_Logo_A4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8FE750B-C4C0-C845-AA45-F9DCC37F9D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r:link="rId15"/>
          <a:srcRect r="13885" b="13770"/>
          <a:stretch/>
        </p:blipFill>
        <p:spPr>
          <a:xfrm>
            <a:off x="9604952" y="5802429"/>
            <a:ext cx="139452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9" r:id="rId3"/>
    <p:sldLayoutId id="2147483664" r:id="rId4"/>
    <p:sldLayoutId id="2147483650" r:id="rId5"/>
    <p:sldLayoutId id="2147483673" r:id="rId6"/>
    <p:sldLayoutId id="2147483674" r:id="rId7"/>
    <p:sldLayoutId id="2147483675" r:id="rId8"/>
    <p:sldLayoutId id="2147483654" r:id="rId9"/>
    <p:sldLayoutId id="2147483666" r:id="rId10"/>
    <p:sldLayoutId id="2147483656" r:id="rId11"/>
    <p:sldLayoutId id="214748365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baeudeforum.de/service/faq/" TargetMode="External"/><Relationship Id="rId2" Type="http://schemas.openxmlformats.org/officeDocument/2006/relationships/hyperlink" Target="http://www.gebaeudeforum.de/realisieren/bauphysik/waermebruecken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gebaeudeforum.de/fileadmin/Downloads/Leitfaden-Handbuch/Leitfaden_Waermebruecke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Wärmebrücken</a:t>
            </a:r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524000" y="6061433"/>
            <a:ext cx="1980000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None/>
              <a:defRPr sz="24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20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8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defRPr sz="16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dirty="0" smtClean="0"/>
              <a:t>Stand</a:t>
            </a:r>
            <a:r>
              <a:rPr lang="de-DE" sz="2000" smtClean="0"/>
              <a:t>: </a:t>
            </a:r>
            <a:r>
              <a:rPr lang="de-DE" sz="2000" smtClean="0"/>
              <a:t>10/2021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6144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Detaillierter Wärmebrückennachweis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 smtClean="0"/>
                  <a:t>Nachweis aller zweidimensionalen Wärmebrücken </a:t>
                </a:r>
                <a:br>
                  <a:rPr lang="de-DE" sz="2400" dirty="0" smtClean="0"/>
                </a:br>
                <a:r>
                  <a:rPr lang="de-DE" sz="2400" dirty="0" smtClean="0"/>
                  <a:t>(Ausnahme: DIN 4108, Beiblatt 2: Kapitel 5.2: Bagatellregel)</a:t>
                </a:r>
              </a:p>
              <a:p>
                <a:r>
                  <a:rPr lang="de-DE" sz="2400" dirty="0" smtClean="0"/>
                  <a:t>Beste Möglichkeit, kleine Wärmebrückenzuschläge zu erzielen und auf Wünsche des Bauherren einzugehen</a:t>
                </a:r>
              </a:p>
              <a:p>
                <a:r>
                  <a:rPr lang="de-DE" sz="2400" dirty="0" smtClean="0"/>
                  <a:t>Ermittlung aller Wärmebrückenverlustkoeffizienten und Bezugslängen: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b="0" i="1" dirty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de-DE" sz="20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de-DE" sz="2000" b="0" i="1" dirty="0" smtClean="0">
                            <a:latin typeface="Cambria Math" panose="02040503050406030204" pitchFamily="18" charset="0"/>
                          </a:rPr>
                          <m:t>𝑊𝐵</m:t>
                        </m:r>
                      </m:sub>
                    </m:sSub>
                    <m:r>
                      <a:rPr lang="de-DE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de-DE" sz="20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de-DE" sz="2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l-GR" sz="2000" dirty="0"/>
                                  <m:t>Ψ</m:t>
                                </m:r>
                              </m:e>
                              <m:sub>
                                <m:r>
                                  <a:rPr lang="de-DE" sz="2000" b="0" i="1" dirty="0" smtClean="0">
                                    <a:latin typeface="Cambria Math" panose="02040503050406030204" pitchFamily="18" charset="0"/>
                                  </a:rPr>
                                  <m:t>𝑣𝑜𝑟h</m:t>
                                </m:r>
                              </m:sub>
                            </m:sSub>
                            <m:r>
                              <a:rPr lang="de-DE" sz="20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de-DE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 dirty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de-DE" sz="2000" i="1" dirty="0">
                                    <a:latin typeface="Cambria Math" panose="02040503050406030204" pitchFamily="18" charset="0"/>
                                  </a:rPr>
                                  <m:t>𝑣𝑜𝑟h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de-DE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2000" i="1" dirty="0">
                                <a:latin typeface="Cambria Math" panose="02040503050406030204" pitchFamily="18" charset="0"/>
                              </a:rPr>
                              <m:t>𝑔𝑒𝑠</m:t>
                            </m:r>
                          </m:sub>
                        </m:sSub>
                      </m:den>
                    </m:f>
                  </m:oMath>
                </a14:m>
                <a:endParaRPr lang="de-DE" sz="2000" dirty="0"/>
              </a:p>
              <a:p>
                <a:pPr lvl="1"/>
                <a:r>
                  <a:rPr lang="de-DE" sz="1600" dirty="0"/>
                  <a:t>Dabei ist</a:t>
                </a:r>
                <a:r>
                  <a:rPr lang="de-DE" sz="160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1600" dirty="0"/>
                          <m:t>Ψ</m:t>
                        </m:r>
                      </m:e>
                      <m:sub>
                        <m:r>
                          <a:rPr lang="de-DE" sz="1600" i="1" dirty="0">
                            <a:latin typeface="Cambria Math" panose="02040503050406030204" pitchFamily="18" charset="0"/>
                          </a:rPr>
                          <m:t>𝑣𝑜𝑟h</m:t>
                        </m:r>
                      </m:sub>
                    </m:sSub>
                  </m:oMath>
                </a14:m>
                <a:r>
                  <a:rPr lang="de-DE" sz="1600" dirty="0" smtClean="0"/>
                  <a:t>: Der Wärmebrückenverlustkoeffizient einer Wärmebrücke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de-DE" sz="1600" i="1" dirty="0">
                            <a:latin typeface="Cambria Math" panose="02040503050406030204" pitchFamily="18" charset="0"/>
                          </a:rPr>
                          <m:t>𝑣𝑜𝑟h</m:t>
                        </m:r>
                      </m:sub>
                    </m:sSub>
                  </m:oMath>
                </a14:m>
                <a:r>
                  <a:rPr lang="de-DE" sz="1600" dirty="0" smtClean="0"/>
                  <a:t>: Die Bezugslänge einer Wärmebrücke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1600" i="1" dirty="0">
                            <a:latin typeface="Cambria Math" panose="02040503050406030204" pitchFamily="18" charset="0"/>
                          </a:rPr>
                          <m:t>𝑔𝑒𝑠</m:t>
                        </m:r>
                      </m:sub>
                    </m:sSub>
                  </m:oMath>
                </a14:m>
                <a:r>
                  <a:rPr lang="de-DE" sz="1600" dirty="0"/>
                  <a:t>: Wärmeübertragende Hüllfläche des gesamten Gebäudes</a:t>
                </a:r>
                <a:endParaRPr lang="de-DE" sz="2000" dirty="0"/>
              </a:p>
              <a:p>
                <a:endParaRPr lang="de-DE" sz="2000" dirty="0" smtClean="0"/>
              </a:p>
              <a:p>
                <a:pPr lvl="1"/>
                <a:endParaRPr lang="de-DE" sz="1600" dirty="0"/>
              </a:p>
              <a:p>
                <a:endParaRPr lang="de-DE" sz="2400" dirty="0" smtClean="0"/>
              </a:p>
              <a:p>
                <a:endParaRPr lang="de-DE" sz="1600" dirty="0" smtClean="0"/>
              </a:p>
              <a:p>
                <a:pPr lvl="1"/>
                <a:endParaRPr lang="de-DE" sz="1600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8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0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Links, Materialien, Literatur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e-DE" dirty="0" err="1" smtClean="0"/>
              <a:t>GeFo</a:t>
            </a:r>
            <a:r>
              <a:rPr lang="de-DE" dirty="0" smtClean="0"/>
              <a:t>: Planen und Bauen/Wärmebrücken: </a:t>
            </a:r>
            <a:r>
              <a:rPr lang="de-DE" sz="8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www.gebaeudeforum.de/realisieren/bauphysik/waermebruecken/</a:t>
            </a:r>
            <a:r>
              <a:rPr lang="de-DE" sz="8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e-DE" sz="800" dirty="0" smtClean="0"/>
          </a:p>
          <a:p>
            <a:r>
              <a:rPr lang="de-DE" dirty="0" err="1" smtClean="0"/>
              <a:t>GeFo</a:t>
            </a:r>
            <a:r>
              <a:rPr lang="de-DE" dirty="0" smtClean="0"/>
              <a:t>: FAQs </a:t>
            </a:r>
            <a:r>
              <a:rPr lang="de-DE" dirty="0"/>
              <a:t>Wärmebrücken: </a:t>
            </a:r>
            <a:r>
              <a:rPr lang="de-DE" sz="800" dirty="0">
                <a:hlinkClick r:id="rId3"/>
              </a:rPr>
              <a:t>www.gebaeudeforum.de/service/faq</a:t>
            </a:r>
            <a:r>
              <a:rPr lang="de-DE" sz="800" dirty="0" smtClean="0">
                <a:hlinkClick r:id="rId3"/>
              </a:rPr>
              <a:t>/</a:t>
            </a:r>
            <a:endParaRPr lang="de-DE" sz="800" dirty="0" smtClean="0"/>
          </a:p>
          <a:p>
            <a:r>
              <a:rPr lang="de-DE" dirty="0" smtClean="0"/>
              <a:t>Leitfaden Wärmebrücken: </a:t>
            </a:r>
            <a:r>
              <a:rPr lang="de-DE" sz="800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www.gebaeudeforum.de/fileadmin/Downloads/Leitfaden-Handbuch/Leitfaden_Waermebruecken.pdf</a:t>
            </a:r>
            <a:r>
              <a:rPr lang="de-DE" sz="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e-DE" sz="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DE" dirty="0" smtClean="0"/>
              <a:t>Vorlagen:</a:t>
            </a:r>
          </a:p>
          <a:p>
            <a:pPr lvl="1"/>
            <a:r>
              <a:rPr lang="de-DE" dirty="0" smtClean="0"/>
              <a:t>Dokumentationshilfe A1 oder A2: Gleichwertigkeitsnachweis</a:t>
            </a:r>
          </a:p>
          <a:p>
            <a:pPr lvl="2"/>
            <a:r>
              <a:rPr lang="de-DE" dirty="0" smtClean="0"/>
              <a:t>A1: Vorgegebene Details</a:t>
            </a:r>
          </a:p>
          <a:p>
            <a:pPr lvl="2"/>
            <a:r>
              <a:rPr lang="de-DE" dirty="0" smtClean="0"/>
              <a:t>A2: Freie Detaileingabe</a:t>
            </a:r>
            <a:endParaRPr lang="de-DE" dirty="0"/>
          </a:p>
          <a:p>
            <a:pPr lvl="1"/>
            <a:r>
              <a:rPr lang="de-DE" dirty="0" smtClean="0"/>
              <a:t>Dokumentationshilfe B: </a:t>
            </a:r>
            <a:r>
              <a:rPr lang="de-DE" dirty="0"/>
              <a:t>Erweiterter </a:t>
            </a:r>
            <a:r>
              <a:rPr lang="de-DE" dirty="0" smtClean="0"/>
              <a:t>Gleichwertigkeitsnachweis</a:t>
            </a:r>
          </a:p>
          <a:p>
            <a:pPr lvl="2"/>
            <a:r>
              <a:rPr lang="de-DE" dirty="0" smtClean="0"/>
              <a:t>Ergänzend zu Dokumentationshilfe A1 oder A2</a:t>
            </a:r>
            <a:endParaRPr lang="de-DE" dirty="0"/>
          </a:p>
          <a:p>
            <a:pPr lvl="1"/>
            <a:r>
              <a:rPr lang="de-DE" dirty="0" smtClean="0"/>
              <a:t>Dokumentationshilfe C: </a:t>
            </a:r>
            <a:r>
              <a:rPr lang="de-DE" dirty="0"/>
              <a:t>Detaillierter Wärmebrückennachweis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18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400" dirty="0"/>
              <a:t>Wärmebrücken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Schwachstellen in der Gebäudehülle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de-DE" sz="2000" dirty="0"/>
              <a:t>Führen zu verringerter innerer Oberflächentemperatur und damit Schimmelanfälligkeit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de-DE" sz="2000" dirty="0"/>
              <a:t>Erhöhter Wärmeverlust führt zu höherem Energiebedarf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2400" dirty="0"/>
              <a:t>Entstehen an allen Anschlussstellen von </a:t>
            </a:r>
            <a:r>
              <a:rPr lang="de-DE" sz="2400" dirty="0" smtClean="0"/>
              <a:t>Bauteilen</a:t>
            </a:r>
            <a:endParaRPr lang="de-DE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Müssen nach GEG thermisch und energetisch </a:t>
            </a:r>
            <a:r>
              <a:rPr lang="de-DE" sz="2400" dirty="0" smtClean="0"/>
              <a:t>berücksichtigt </a:t>
            </a:r>
            <a:r>
              <a:rPr lang="de-DE" sz="2400" dirty="0"/>
              <a:t>werden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Wärmebrückenfreies Bauen ist nicht möglich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082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Ordnungsrechtliche/gesetzliche Grundlagen/Normen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Gesetzliches:</a:t>
            </a:r>
          </a:p>
          <a:p>
            <a:pPr lvl="1"/>
            <a:r>
              <a:rPr lang="de-DE" sz="2000" dirty="0" smtClean="0"/>
              <a:t>GEG bzw. EnEV (bis 2020)</a:t>
            </a:r>
            <a:br>
              <a:rPr lang="de-DE" sz="2000" dirty="0" smtClean="0"/>
            </a:br>
            <a:r>
              <a:rPr lang="de-DE" sz="2000" dirty="0" smtClean="0"/>
              <a:t>Einfluss konstruktiver Wärmebrücken muss „nach den Regeln der Technik und den im jeweiligen Einzelfall wirtschaftlich vertretbaren Maßnahmen“ so gering wie möglich gehalten werden</a:t>
            </a:r>
          </a:p>
          <a:p>
            <a:r>
              <a:rPr lang="de-DE" sz="2400" dirty="0" smtClean="0"/>
              <a:t>Normen</a:t>
            </a:r>
          </a:p>
          <a:p>
            <a:pPr lvl="1"/>
            <a:r>
              <a:rPr lang="de-DE" sz="2000" dirty="0" smtClean="0"/>
              <a:t>Mindestwärmeschutz</a:t>
            </a:r>
            <a:br>
              <a:rPr lang="de-DE" sz="2000" dirty="0" smtClean="0"/>
            </a:br>
            <a:r>
              <a:rPr lang="de-DE" sz="2000" dirty="0" smtClean="0"/>
              <a:t>DIN 4108-2 Kapitel 6.2.</a:t>
            </a:r>
          </a:p>
          <a:p>
            <a:pPr lvl="1"/>
            <a:r>
              <a:rPr lang="de-DE" sz="2000" dirty="0" smtClean="0"/>
              <a:t>Energiebilanzierung</a:t>
            </a:r>
            <a:br>
              <a:rPr lang="de-DE" sz="2000" dirty="0" smtClean="0"/>
            </a:br>
            <a:r>
              <a:rPr lang="de-DE" sz="2000" dirty="0" smtClean="0"/>
              <a:t>DIN 4108-6: Kapitel 5.5.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DIN V 18599-2: Kapitel 6.2.5.</a:t>
            </a:r>
          </a:p>
          <a:p>
            <a:pPr lvl="1"/>
            <a:r>
              <a:rPr lang="de-DE" sz="2000" dirty="0" smtClean="0"/>
              <a:t>Berechnung</a:t>
            </a:r>
            <a:br>
              <a:rPr lang="de-DE" sz="2000" dirty="0" smtClean="0"/>
            </a:br>
            <a:r>
              <a:rPr lang="de-DE" sz="2000" dirty="0" smtClean="0"/>
              <a:t>DIN 4108 Beiblatt 2 – Durchführung von Nachweisen</a:t>
            </a:r>
            <a:br>
              <a:rPr lang="de-DE" sz="2000" dirty="0" smtClean="0"/>
            </a:br>
            <a:r>
              <a:rPr lang="de-DE" sz="2000" dirty="0" smtClean="0"/>
              <a:t>DIN 10211 – Simulation von Wärmebrücken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5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Mindestwärmeschutz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 smtClean="0"/>
                  <a:t>Anforderung nach DIN 4108-2</a:t>
                </a:r>
              </a:p>
              <a:p>
                <a:pPr lvl="1"/>
                <a:r>
                  <a:rPr lang="de-DE" sz="2000" dirty="0" smtClean="0"/>
                  <a:t>Temperaturfaktor bei stationären Randbedingungen: </a:t>
                </a:r>
                <a:r>
                  <a:rPr lang="de-DE" sz="2000" dirty="0" err="1" smtClean="0"/>
                  <a:t>f</a:t>
                </a:r>
                <a:r>
                  <a:rPr lang="de-DE" sz="2000" baseline="-25000" dirty="0" err="1" smtClean="0"/>
                  <a:t>R,Si</a:t>
                </a:r>
                <a:r>
                  <a:rPr lang="de-DE" sz="2000" baseline="-25000" dirty="0" smtClean="0"/>
                  <a:t> </a:t>
                </a:r>
                <a:r>
                  <a:rPr lang="de-DE" sz="2000" dirty="0" smtClean="0"/>
                  <a:t>≥ 0,70</a:t>
                </a:r>
                <a:endParaRPr lang="de-DE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𝑆𝑖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 smtClean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i="1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de-DE" sz="2000" dirty="0" smtClean="0"/>
              </a:p>
              <a:p>
                <a:pPr lvl="2"/>
                <a:r>
                  <a:rPr lang="de-DE" dirty="0" smtClean="0"/>
                  <a:t>Dabei ist: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 smtClean="0"/>
                  <a:t>: Niedrigste innere Oberflächentemperatur (ermittelt durch </a:t>
                </a:r>
                <a:r>
                  <a:rPr lang="de-DE" dirty="0"/>
                  <a:t>S</a:t>
                </a:r>
                <a:r>
                  <a:rPr lang="de-DE" dirty="0" smtClean="0"/>
                  <a:t>imulation)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de-DE" dirty="0" smtClean="0"/>
                  <a:t>: Außenlufttemperatur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 smtClean="0"/>
                  <a:t>: Innenraumtemperatur</a:t>
                </a:r>
              </a:p>
              <a:p>
                <a:pPr lvl="1"/>
                <a:r>
                  <a:rPr lang="de-DE" sz="2000" dirty="0" smtClean="0"/>
                  <a:t>Es ergibt sich als Anforderung eine Mindesttemperatur von 12,6°C, die an der kältesten Stelle der Wärmebrücke eingehalten sein muss.</a:t>
                </a:r>
              </a:p>
              <a:p>
                <a:r>
                  <a:rPr lang="de-DE" sz="2400" dirty="0" smtClean="0"/>
                  <a:t>Bei Einhaltung der Konstruktionsvorschläge nach DIN 4108 Beiblatt 2 ist der Mindestwärmeschutz automatisch eingehalten.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8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8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Wärmebrücken in der Energiebilanzierung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Berücksichtigung über einen Aufschlag auf den U-Wert (</a:t>
            </a:r>
            <a:r>
              <a:rPr lang="el-GR" sz="2000" dirty="0" smtClean="0"/>
              <a:t>Δ</a:t>
            </a:r>
            <a:r>
              <a:rPr lang="de-DE" sz="2000" dirty="0" smtClean="0"/>
              <a:t>U</a:t>
            </a:r>
            <a:r>
              <a:rPr lang="de-DE" sz="2000" baseline="-25000" dirty="0" smtClean="0"/>
              <a:t>WB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Drei Möglichkeiten:</a:t>
            </a:r>
          </a:p>
          <a:p>
            <a:pPr lvl="1"/>
            <a:r>
              <a:rPr lang="de-DE" sz="1800" dirty="0" smtClean="0"/>
              <a:t>Pauschale Zuschläge</a:t>
            </a:r>
          </a:p>
          <a:p>
            <a:pPr lvl="2"/>
            <a:r>
              <a:rPr lang="de-DE" sz="1600" dirty="0" smtClean="0"/>
              <a:t>Ohne Nachweis: (Führt in der Regel zu unwirtschaftlichen Dämmstärken) </a:t>
            </a:r>
            <a:br>
              <a:rPr lang="de-DE" sz="1600" dirty="0" smtClean="0"/>
            </a:br>
            <a:r>
              <a:rPr lang="el-GR" sz="1600" dirty="0" smtClean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 smtClean="0"/>
              <a:t>=0,1 W/m²K </a:t>
            </a:r>
            <a:br>
              <a:rPr lang="de-DE" sz="1600" dirty="0" smtClean="0"/>
            </a:br>
            <a:r>
              <a:rPr lang="el-GR" sz="1600" dirty="0" smtClean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/>
              <a:t>=</a:t>
            </a:r>
            <a:r>
              <a:rPr lang="de-DE" sz="1600" dirty="0" smtClean="0"/>
              <a:t>0,15 </a:t>
            </a:r>
            <a:r>
              <a:rPr lang="de-DE" sz="1600" dirty="0"/>
              <a:t>W/m²K </a:t>
            </a:r>
            <a:r>
              <a:rPr lang="de-DE" sz="1600" dirty="0" smtClean="0"/>
              <a:t>(mit Innendämmung</a:t>
            </a:r>
            <a:r>
              <a:rPr lang="de-DE" sz="1600" dirty="0"/>
              <a:t> </a:t>
            </a:r>
            <a:r>
              <a:rPr lang="de-DE" sz="1600" dirty="0" smtClean="0"/>
              <a:t>und einbindenden Massivdecken)</a:t>
            </a:r>
            <a:endParaRPr lang="de-DE" sz="1600" dirty="0"/>
          </a:p>
          <a:p>
            <a:pPr lvl="2"/>
            <a:r>
              <a:rPr lang="de-DE" sz="1600" dirty="0" smtClean="0"/>
              <a:t> Mit Gleichwertigkeitsnachweis nach DIN 4108 Beiblatt 2: </a:t>
            </a:r>
            <a:br>
              <a:rPr lang="de-DE" sz="1600" dirty="0" smtClean="0"/>
            </a:br>
            <a:r>
              <a:rPr lang="el-GR" sz="1600" dirty="0" smtClean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/>
              <a:t>=</a:t>
            </a:r>
            <a:r>
              <a:rPr lang="de-DE" sz="1600" dirty="0" smtClean="0"/>
              <a:t>0,05 W/m²K Gleichwertigkeitsnachweis nach Kategorie A</a:t>
            </a:r>
            <a:br>
              <a:rPr lang="de-DE" sz="1600" dirty="0" smtClean="0"/>
            </a:br>
            <a:r>
              <a:rPr lang="el-GR" sz="1600" dirty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/>
              <a:t>=</a:t>
            </a:r>
            <a:r>
              <a:rPr lang="de-DE" sz="1600" dirty="0" smtClean="0"/>
              <a:t>0,03 </a:t>
            </a:r>
            <a:r>
              <a:rPr lang="de-DE" sz="1600" dirty="0"/>
              <a:t>W/m²K Gleichwertigkeitsnachweis nach Kategorie </a:t>
            </a:r>
            <a:r>
              <a:rPr lang="de-DE" sz="1600" dirty="0" smtClean="0"/>
              <a:t>B</a:t>
            </a:r>
          </a:p>
          <a:p>
            <a:pPr lvl="1"/>
            <a:r>
              <a:rPr lang="de-DE" sz="1800" dirty="0" smtClean="0"/>
              <a:t>Erweiterter Gleichwertigkeitsnachweis (Addition nicht gleichwertiger Wärmebrücken)</a:t>
            </a:r>
            <a:endParaRPr lang="de-DE" sz="1800" dirty="0"/>
          </a:p>
          <a:p>
            <a:pPr lvl="2"/>
            <a:r>
              <a:rPr lang="el-GR" sz="1600" dirty="0" smtClean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/>
              <a:t>=0,05 W/m²K </a:t>
            </a:r>
            <a:r>
              <a:rPr lang="de-DE" sz="1600" dirty="0" smtClean="0"/>
              <a:t>+ X </a:t>
            </a:r>
            <a:endParaRPr lang="de-DE" sz="1800" dirty="0" smtClean="0"/>
          </a:p>
          <a:p>
            <a:pPr lvl="2"/>
            <a:r>
              <a:rPr lang="el-GR" sz="1600" dirty="0"/>
              <a:t>Δ</a:t>
            </a:r>
            <a:r>
              <a:rPr lang="de-DE" sz="1600" dirty="0"/>
              <a:t>U</a:t>
            </a:r>
            <a:r>
              <a:rPr lang="de-DE" sz="1600" baseline="-25000" dirty="0"/>
              <a:t>WB </a:t>
            </a:r>
            <a:r>
              <a:rPr lang="de-DE" sz="1600" dirty="0"/>
              <a:t>=</a:t>
            </a:r>
            <a:r>
              <a:rPr lang="de-DE" sz="1600" dirty="0" smtClean="0"/>
              <a:t>0,03 </a:t>
            </a:r>
            <a:r>
              <a:rPr lang="de-DE" sz="1600" dirty="0"/>
              <a:t>W/m²K + </a:t>
            </a:r>
            <a:r>
              <a:rPr lang="de-DE" sz="1600" dirty="0" smtClean="0"/>
              <a:t>X</a:t>
            </a:r>
          </a:p>
          <a:p>
            <a:pPr lvl="1"/>
            <a:r>
              <a:rPr lang="de-DE" sz="1800" dirty="0" smtClean="0"/>
              <a:t>Detaillierter Wärmebrückennachweis</a:t>
            </a:r>
            <a:endParaRPr lang="de-DE" sz="1800" dirty="0"/>
          </a:p>
          <a:p>
            <a:pPr lvl="2"/>
            <a:r>
              <a:rPr lang="de-DE" sz="1600" dirty="0"/>
              <a:t>Detaillierte Berechnung aller zweidimensionalen Wärmebrückenverluste</a:t>
            </a:r>
          </a:p>
          <a:p>
            <a:pPr lvl="2"/>
            <a:endParaRPr lang="en-GB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4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Gleichwertigkeitsnachweis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Führt zu einem energetischen Mindestniveau der Wärmebrücken und einer Reduzierung des Wärmebrückenzuschlags</a:t>
            </a:r>
          </a:p>
          <a:p>
            <a:r>
              <a:rPr lang="de-DE" sz="2400" dirty="0" smtClean="0"/>
              <a:t>Zwei energetische Niveaus: Kategorie A und Kategorie B</a:t>
            </a:r>
          </a:p>
          <a:p>
            <a:r>
              <a:rPr lang="de-DE" sz="2400" dirty="0" smtClean="0"/>
              <a:t>Nachweis des energetischen Niveaus über das Beiblatt 2 der DIN 4108 über Konstruktionsbeispiele und Referenzwerte definiert:</a:t>
            </a:r>
          </a:p>
          <a:p>
            <a:pPr lvl="1"/>
            <a:r>
              <a:rPr lang="de-DE" sz="2000" dirty="0" smtClean="0"/>
              <a:t>Geplante Konstruktion muss energetisch gleichwertig oder besser geplant sein als das zugehörige Konstruktionsbeispiel.</a:t>
            </a:r>
          </a:p>
          <a:p>
            <a:pPr lvl="1"/>
            <a:r>
              <a:rPr lang="de-DE" sz="2000" dirty="0" smtClean="0"/>
              <a:t>Wenn alle Anschlüsse gleichwertig nachgewiesen werden, darf der Wärmebrückenzuschlag reduziert werden.</a:t>
            </a:r>
          </a:p>
          <a:p>
            <a:pPr lvl="1"/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7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Nachweis der Gleichwertigkeit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2710" y="1825625"/>
            <a:ext cx="4783127" cy="1942913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Bildlich:</a:t>
            </a:r>
          </a:p>
          <a:p>
            <a:r>
              <a:rPr lang="de-DE" sz="2000" dirty="0" smtClean="0"/>
              <a:t>Konstruktives Grundprinzip: Alle Bauteilabmessungen und Materialeigenschaften sind dem Konstruktionsbeispiel mindestens gleichwertig </a:t>
            </a:r>
          </a:p>
          <a:p>
            <a:r>
              <a:rPr lang="de-DE" sz="2000" dirty="0" smtClean="0"/>
              <a:t>Vergleich der Wärmedurchlasswiderstände: Nachweis der R-Werte der einzelnen Bauteilschichten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6482543" y="1825625"/>
            <a:ext cx="4788159" cy="20954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508C"/>
              </a:buClr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08C"/>
              </a:buClr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08C"/>
              </a:buClr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08C"/>
              </a:buClr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508C"/>
              </a:buClr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dirty="0" smtClean="0"/>
              <a:t>Rechnerisch:</a:t>
            </a:r>
          </a:p>
          <a:p>
            <a:r>
              <a:rPr lang="de-DE" sz="2000" dirty="0" smtClean="0"/>
              <a:t>Nachweis </a:t>
            </a:r>
            <a:r>
              <a:rPr lang="de-DE" sz="2000" dirty="0"/>
              <a:t>mittels Referenzwert: Die geplante Konstruktion wird simuliert. Der ermittelte </a:t>
            </a:r>
            <a:r>
              <a:rPr lang="de-DE" sz="2000" dirty="0" smtClean="0"/>
              <a:t>Wärmebrückenverlust-koeffizient </a:t>
            </a:r>
            <a:r>
              <a:rPr lang="el-GR" sz="2000" dirty="0"/>
              <a:t>Ψ</a:t>
            </a:r>
            <a:r>
              <a:rPr lang="de-DE" sz="2000" dirty="0"/>
              <a:t> muss kleiner sein, als der Referenzwert des zugehörigen Konstruktionsbeispiels</a:t>
            </a:r>
          </a:p>
          <a:p>
            <a:r>
              <a:rPr lang="de-DE" sz="2000" dirty="0"/>
              <a:t>Nachweis über Wärmebrückenkataloge: Kataloge mit Konstruktionslösungen, die die Referenzwerte einhalten. </a:t>
            </a:r>
            <a:endParaRPr lang="de-DE" sz="2000" dirty="0" smtClean="0"/>
          </a:p>
        </p:txBody>
      </p:sp>
      <p:cxnSp>
        <p:nvCxnSpPr>
          <p:cNvPr id="8" name="Gerader Verbinder 7"/>
          <p:cNvCxnSpPr>
            <a:stCxn id="2" idx="2"/>
          </p:cNvCxnSpPr>
          <p:nvPr/>
        </p:nvCxnSpPr>
        <p:spPr>
          <a:xfrm>
            <a:off x="6096000" y="1690688"/>
            <a:ext cx="0" cy="4518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Rechnerischer Nachweis der Gleichwertigkeit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Nachweis mittels Referenzwert: Die geplante Konstruktion wird simuliert. Der ermittelte Wärmebrückenverlustkoeffizient </a:t>
            </a:r>
            <a:r>
              <a:rPr lang="el-GR" sz="2400" dirty="0" smtClean="0"/>
              <a:t>Ψ</a:t>
            </a:r>
            <a:r>
              <a:rPr lang="de-DE" sz="2400" dirty="0" smtClean="0"/>
              <a:t> muss kleiner sein als der Referenzwert des zugehörigen Konstruktionsbeispiels.</a:t>
            </a:r>
          </a:p>
          <a:p>
            <a:r>
              <a:rPr lang="de-DE" sz="2400" dirty="0" smtClean="0"/>
              <a:t>Nachweis über Wärmebrückenkataloge: Kataloge mit Konstruktionslösungen, die die Referenzwerte einhalten. 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30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Erweiterter Gleichwertigkeitsnachweis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400" dirty="0" smtClean="0"/>
                  <a:t>Fall 1: Es sind nicht alle Wärmebrücken gleichwertig.</a:t>
                </a:r>
              </a:p>
              <a:p>
                <a:r>
                  <a:rPr lang="de-DE" sz="2400" dirty="0" smtClean="0"/>
                  <a:t>Fall 2: Es gibt Wärmebrücken am Gebäude, die nicht im Beiblatt 2 aufgeführt sind.</a:t>
                </a:r>
              </a:p>
              <a:p>
                <a:r>
                  <a:rPr lang="de-DE" sz="2400" dirty="0" smtClean="0"/>
                  <a:t>Korrekturverfahren für nicht gleichwertige/zusätzliche Wärmebrücken</a:t>
                </a:r>
              </a:p>
              <a:p>
                <a:pPr lvl="1"/>
                <a:r>
                  <a:rPr lang="de-DE" sz="1600" dirty="0" smtClean="0"/>
                  <a:t>Können einzelne Wärmebrücken nicht gleichwertig mit Beiblatt 2 ausgeführt werden, kann der reduzierte pauschale Wärmebrückenzuschlag durch einen Zuschlag korrigiert werden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dirty="0"/>
                      <m:t>Δ</m:t>
                    </m:r>
                    <m:r>
                      <m:rPr>
                        <m:nor/>
                      </m:rPr>
                      <a:rPr lang="de-DE" sz="1600" dirty="0"/>
                      <m:t>U</m:t>
                    </m:r>
                    <m:r>
                      <m:rPr>
                        <m:nor/>
                      </m:rPr>
                      <a:rPr lang="de-DE" sz="1600" baseline="-25000" dirty="0"/>
                      <m:t>WB</m:t>
                    </m:r>
                    <m:r>
                      <m:rPr>
                        <m:nor/>
                      </m:rPr>
                      <a:rPr lang="de-DE" sz="1600" baseline="-25000" dirty="0"/>
                      <m:t> =0,05 </m:t>
                    </m:r>
                    <m:r>
                      <m:rPr>
                        <m:nor/>
                      </m:rPr>
                      <a:rPr lang="de-DE" sz="1600" dirty="0"/>
                      <m:t>W</m:t>
                    </m:r>
                    <m:r>
                      <m:rPr>
                        <m:nor/>
                      </m:rPr>
                      <a:rPr lang="de-DE" sz="1600" dirty="0"/>
                      <m:t>/</m:t>
                    </m:r>
                    <m:r>
                      <m:rPr>
                        <m:nor/>
                      </m:rPr>
                      <a:rPr lang="de-DE" sz="1600" dirty="0"/>
                      <m:t>m</m:t>
                    </m:r>
                    <m:r>
                      <m:rPr>
                        <m:nor/>
                      </m:rPr>
                      <a:rPr lang="de-DE" sz="1600" dirty="0"/>
                      <m:t>²</m:t>
                    </m:r>
                    <m:r>
                      <m:rPr>
                        <m:nor/>
                      </m:rPr>
                      <a:rPr lang="de-DE" sz="1600" dirty="0"/>
                      <m:t>K</m:t>
                    </m:r>
                    <m:r>
                      <m:rPr>
                        <m:nor/>
                      </m:rPr>
                      <a:rPr lang="de-DE" sz="1600" dirty="0"/>
                      <m:t> +</m:t>
                    </m:r>
                    <m:f>
                      <m:fPr>
                        <m:ctrlPr>
                          <a:rPr lang="de-DE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de-DE" sz="16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dirty="0"/>
                                      <m:t>Ψ</m:t>
                                    </m:r>
                                  </m:e>
                                  <m:sub>
                                    <m: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  <m:t>𝑣𝑜𝑟h</m:t>
                                    </m:r>
                                  </m:sub>
                                </m:sSub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dirty="0"/>
                                      <m:t>Ψ</m:t>
                                    </m:r>
                                  </m:e>
                                  <m:sub>
                                    <m: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  <m:t>𝑅𝑒𝑓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𝑣𝑜𝑟h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de-DE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𝑔𝑒𝑠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1600" dirty="0"/>
                  <a:t> </a:t>
                </a:r>
                <a:r>
                  <a:rPr lang="de-DE" sz="1600" dirty="0" smtClean="0"/>
                  <a:t>	bzw</a:t>
                </a:r>
                <a:r>
                  <a:rPr lang="de-DE" sz="1600" dirty="0"/>
                  <a:t>. </a:t>
                </a:r>
                <a:r>
                  <a:rPr lang="de-DE" sz="1600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600" dirty="0"/>
                      <m:t>Δ</m:t>
                    </m:r>
                    <m:r>
                      <m:rPr>
                        <m:nor/>
                      </m:rPr>
                      <a:rPr lang="de-DE" sz="1600" dirty="0"/>
                      <m:t>U</m:t>
                    </m:r>
                    <m:r>
                      <m:rPr>
                        <m:nor/>
                      </m:rPr>
                      <a:rPr lang="de-DE" sz="1600" baseline="-25000" dirty="0"/>
                      <m:t>WB</m:t>
                    </m:r>
                    <m:r>
                      <m:rPr>
                        <m:nor/>
                      </m:rPr>
                      <a:rPr lang="de-DE" sz="1600" dirty="0"/>
                      <m:t>=0,03 </m:t>
                    </m:r>
                    <m:r>
                      <m:rPr>
                        <m:nor/>
                      </m:rPr>
                      <a:rPr lang="de-DE" sz="1600" dirty="0"/>
                      <m:t>W</m:t>
                    </m:r>
                    <m:r>
                      <m:rPr>
                        <m:nor/>
                      </m:rPr>
                      <a:rPr lang="de-DE" sz="1600" dirty="0"/>
                      <m:t>/</m:t>
                    </m:r>
                    <m:r>
                      <m:rPr>
                        <m:nor/>
                      </m:rPr>
                      <a:rPr lang="de-DE" sz="1600" dirty="0"/>
                      <m:t>m</m:t>
                    </m:r>
                    <m:r>
                      <m:rPr>
                        <m:nor/>
                      </m:rPr>
                      <a:rPr lang="de-DE" sz="1600" dirty="0"/>
                      <m:t>²</m:t>
                    </m:r>
                    <m:r>
                      <m:rPr>
                        <m:nor/>
                      </m:rPr>
                      <a:rPr lang="de-DE" sz="1600" dirty="0"/>
                      <m:t>K</m:t>
                    </m:r>
                    <m:r>
                      <m:rPr>
                        <m:nor/>
                      </m:rPr>
                      <a:rPr lang="de-DE" sz="1600" dirty="0"/>
                      <m:t> +</m:t>
                    </m:r>
                    <m:f>
                      <m:fPr>
                        <m:ctrlPr>
                          <a:rPr lang="de-DE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de-DE" sz="16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dirty="0"/>
                                      <m:t>Ψ</m:t>
                                    </m:r>
                                  </m:e>
                                  <m:sub>
                                    <m: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  <m:t>𝑣𝑜𝑟h</m:t>
                                    </m:r>
                                  </m:sub>
                                </m:sSub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dirty="0"/>
                                      <m:t>Ψ</m:t>
                                    </m:r>
                                  </m:e>
                                  <m:sub>
                                    <m:r>
                                      <a:rPr lang="de-DE" sz="1600" i="1" dirty="0">
                                        <a:latin typeface="Cambria Math" panose="02040503050406030204" pitchFamily="18" charset="0"/>
                                      </a:rPr>
                                      <m:t>𝑅𝑒𝑓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de-DE" sz="1600" i="1" dirty="0">
                                    <a:latin typeface="Cambria Math" panose="02040503050406030204" pitchFamily="18" charset="0"/>
                                  </a:rPr>
                                  <m:t>𝑣𝑜𝑟h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de-DE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de-DE" sz="1600" i="1" dirty="0">
                                <a:latin typeface="Cambria Math" panose="02040503050406030204" pitchFamily="18" charset="0"/>
                              </a:rPr>
                              <m:t>𝑔𝑒𝑠</m:t>
                            </m:r>
                          </m:sub>
                        </m:sSub>
                      </m:den>
                    </m:f>
                  </m:oMath>
                </a14:m>
                <a:endParaRPr lang="de-DE" sz="1600" dirty="0" smtClean="0"/>
              </a:p>
              <a:p>
                <a:pPr lvl="1"/>
                <a:r>
                  <a:rPr lang="de-DE" sz="1600" dirty="0" smtClean="0"/>
                  <a:t>Dabei ist: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1200" dirty="0"/>
                          <m:t>Ψ</m:t>
                        </m:r>
                      </m:e>
                      <m:sub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𝑣𝑜𝑟h</m:t>
                        </m:r>
                      </m:sub>
                    </m:sSub>
                  </m:oMath>
                </a14:m>
                <a:r>
                  <a:rPr lang="de-DE" sz="1200" dirty="0" smtClean="0"/>
                  <a:t>: Wärmebrückenverlustkoeffizient der nicht gleichwertigen Konstruktion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1200" dirty="0"/>
                          <m:t>Ψ</m:t>
                        </m:r>
                      </m:e>
                      <m:sub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𝑅𝑒𝑓</m:t>
                        </m:r>
                      </m:sub>
                    </m:sSub>
                  </m:oMath>
                </a14:m>
                <a:r>
                  <a:rPr lang="de-DE" sz="1200" dirty="0" smtClean="0"/>
                  <a:t>: Referenzwert des zugehörigen Konstruktionsbeispiels </a:t>
                </a:r>
                <a:r>
                  <a:rPr lang="de-DE" sz="1200" b="1" dirty="0" smtClean="0"/>
                  <a:t>(nur bei Fall 1)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𝑣𝑜𝑟h</m:t>
                        </m:r>
                      </m:sub>
                    </m:sSub>
                  </m:oMath>
                </a14:m>
                <a:r>
                  <a:rPr lang="de-DE" sz="1200" dirty="0" smtClean="0"/>
                  <a:t>: Bezugslänge der nicht gleichwertigen Konstruktion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sz="1200" i="1" dirty="0">
                            <a:latin typeface="Cambria Math" panose="02040503050406030204" pitchFamily="18" charset="0"/>
                          </a:rPr>
                          <m:t>𝑔𝑒𝑠</m:t>
                        </m:r>
                      </m:sub>
                    </m:sSub>
                  </m:oMath>
                </a14:m>
                <a:r>
                  <a:rPr lang="de-DE" sz="1200" dirty="0" smtClean="0"/>
                  <a:t>: Wärmeübertragende Hüllfläche des gesamten Gebäudes</a:t>
                </a:r>
                <a:endParaRPr lang="de-DE" sz="1600" dirty="0" smtClean="0"/>
              </a:p>
              <a:p>
                <a:pPr lvl="1"/>
                <a:endParaRPr lang="de-DE" sz="1600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8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F0A3-4780-9D48-89EF-8FC3721F9B46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Corporate Design Farb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E5DF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A6DF9B68-7E5B-4908-AF67-77F2E9050964}" vid="{1EE51FA4-AFB1-4BD4-9618-AEC5398B081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887</Words>
  <Application>Microsoft Office PowerPoint</Application>
  <PresentationFormat>Breitbild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Roboto</vt:lpstr>
      <vt:lpstr>Wingdings</vt:lpstr>
      <vt:lpstr>Office</vt:lpstr>
      <vt:lpstr>Wärmebrücken</vt:lpstr>
      <vt:lpstr>Einführung</vt:lpstr>
      <vt:lpstr>Ordnungsrechtliche/gesetzliche Grundlagen/Normen</vt:lpstr>
      <vt:lpstr>Mindestwärmeschutz</vt:lpstr>
      <vt:lpstr>Wärmebrücken in der Energiebilanzierung</vt:lpstr>
      <vt:lpstr>Der Gleichwertigkeitsnachweis</vt:lpstr>
      <vt:lpstr>Nachweis der Gleichwertigkeit</vt:lpstr>
      <vt:lpstr>Rechnerischer Nachweis der Gleichwertigkeit</vt:lpstr>
      <vt:lpstr>Erweiterter Gleichwertigkeitsnachweis</vt:lpstr>
      <vt:lpstr>Detaillierter Wärmebrückennachweis</vt:lpstr>
      <vt:lpstr>Links, Materialien, 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Cemre Erol</dc:creator>
  <cp:lastModifiedBy>Wrede, Malte</cp:lastModifiedBy>
  <cp:revision>75</cp:revision>
  <dcterms:created xsi:type="dcterms:W3CDTF">2021-05-07T09:16:13Z</dcterms:created>
  <dcterms:modified xsi:type="dcterms:W3CDTF">2022-01-26T09:14:31Z</dcterms:modified>
</cp:coreProperties>
</file>